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Caveat Brush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19" Target="../media/image83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84.png" Type="http://schemas.openxmlformats.org/officeDocument/2006/relationships/image"/><Relationship Id="rId15" Target="../media/image85.svg" Type="http://schemas.openxmlformats.org/officeDocument/2006/relationships/image"/><Relationship Id="rId16" Target="../media/image86.png" Type="http://schemas.openxmlformats.org/officeDocument/2006/relationships/image"/><Relationship Id="rId17" Target="../media/image87.png" Type="http://schemas.openxmlformats.org/officeDocument/2006/relationships/image"/><Relationship Id="rId18" Target="../media/image80.png" Type="http://schemas.openxmlformats.org/officeDocument/2006/relationships/image"/><Relationship Id="rId19" Target="../media/image79.png" Type="http://schemas.openxmlformats.org/officeDocument/2006/relationships/image"/><Relationship Id="rId2" Target="../media/image1.png" Type="http://schemas.openxmlformats.org/officeDocument/2006/relationships/image"/><Relationship Id="rId20" Target="../media/image88.png" Type="http://schemas.openxmlformats.org/officeDocument/2006/relationships/image"/><Relationship Id="rId21" Target="../media/image89.svg" Type="http://schemas.openxmlformats.org/officeDocument/2006/relationships/image"/><Relationship Id="rId22" Target="../media/image90.png" Type="http://schemas.openxmlformats.org/officeDocument/2006/relationships/image"/><Relationship Id="rId23" Target="../media/image91.sv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92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22" Target="../media/image98.png" Type="http://schemas.openxmlformats.org/officeDocument/2006/relationships/image"/><Relationship Id="rId23" Target="../media/image99.svg" Type="http://schemas.openxmlformats.org/officeDocument/2006/relationships/image"/><Relationship Id="rId24" Target="../media/image100.gif" Type="http://schemas.openxmlformats.org/officeDocument/2006/relationships/image"/><Relationship Id="rId3" Target="../media/image93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0.gif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14" Target="../media/image102.png" Type="http://schemas.openxmlformats.org/officeDocument/2006/relationships/image"/><Relationship Id="rId15" Target="../media/image103.png" Type="http://schemas.openxmlformats.org/officeDocument/2006/relationships/image"/><Relationship Id="rId16" Target="../media/image104.png" Type="http://schemas.openxmlformats.org/officeDocument/2006/relationships/image"/><Relationship Id="rId17" Target="../media/image105.png" Type="http://schemas.openxmlformats.org/officeDocument/2006/relationships/image"/><Relationship Id="rId18" Target="../media/image82.png" Type="http://schemas.openxmlformats.org/officeDocument/2006/relationships/image"/><Relationship Id="rId19" Target="../media/image83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svg" Type="http://schemas.openxmlformats.org/officeDocument/2006/relationships/image"/><Relationship Id="rId15" Target="../media/image11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4.png" Type="http://schemas.openxmlformats.org/officeDocument/2006/relationships/image"/><Relationship Id="rId13" Target="../media/image115.svg" Type="http://schemas.openxmlformats.org/officeDocument/2006/relationships/image"/><Relationship Id="rId14" Target="../media/image116.png" Type="http://schemas.openxmlformats.org/officeDocument/2006/relationships/image"/><Relationship Id="rId15" Target="../media/image117.svg" Type="http://schemas.openxmlformats.org/officeDocument/2006/relationships/image"/><Relationship Id="rId16" Target="../media/image118.png" Type="http://schemas.openxmlformats.org/officeDocument/2006/relationships/image"/><Relationship Id="rId17" Target="../media/image119.png" Type="http://schemas.openxmlformats.org/officeDocument/2006/relationships/image"/><Relationship Id="rId18" Target="../media/image120.svg" Type="http://schemas.openxmlformats.org/officeDocument/2006/relationships/image"/><Relationship Id="rId19" Target="../media/image121.png" Type="http://schemas.openxmlformats.org/officeDocument/2006/relationships/image"/><Relationship Id="rId2" Target="../media/image11.png" Type="http://schemas.openxmlformats.org/officeDocument/2006/relationships/image"/><Relationship Id="rId20" Target="../media/image122.png" Type="http://schemas.openxmlformats.org/officeDocument/2006/relationships/image"/><Relationship Id="rId21" Target="../media/image123.png" Type="http://schemas.openxmlformats.org/officeDocument/2006/relationships/image"/><Relationship Id="rId22" Target="../media/image124.png" Type="http://schemas.openxmlformats.org/officeDocument/2006/relationships/image"/><Relationship Id="rId3" Target="../media/image1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2.png" Type="http://schemas.openxmlformats.org/officeDocument/2006/relationships/image"/><Relationship Id="rId9" Target="../media/image11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png" Type="http://schemas.openxmlformats.org/officeDocument/2006/relationships/image"/><Relationship Id="rId11" Target="../media/image126.pn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12.png" Type="http://schemas.openxmlformats.org/officeDocument/2006/relationships/image"/><Relationship Id="rId15" Target="../media/image113.svg" Type="http://schemas.openxmlformats.org/officeDocument/2006/relationships/image"/><Relationship Id="rId16" Target="../media/image116.png" Type="http://schemas.openxmlformats.org/officeDocument/2006/relationships/image"/><Relationship Id="rId17" Target="../media/image117.svg" Type="http://schemas.openxmlformats.org/officeDocument/2006/relationships/image"/><Relationship Id="rId18" Target="../media/image119.png" Type="http://schemas.openxmlformats.org/officeDocument/2006/relationships/image"/><Relationship Id="rId19" Target="../media/image1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4.png" Type="http://schemas.openxmlformats.org/officeDocument/2006/relationships/image"/><Relationship Id="rId9" Target="../media/image11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114.png" Type="http://schemas.openxmlformats.org/officeDocument/2006/relationships/image"/><Relationship Id="rId9" Target="../media/image11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27.png" Type="http://schemas.openxmlformats.org/officeDocument/2006/relationships/image"/><Relationship Id="rId5" Target="../media/image128.svg" Type="http://schemas.openxmlformats.org/officeDocument/2006/relationships/image"/><Relationship Id="rId6" Target="../media/image129.png" Type="http://schemas.openxmlformats.org/officeDocument/2006/relationships/image"/><Relationship Id="rId7" Target="../media/image1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jpeg" Type="http://schemas.openxmlformats.org/officeDocument/2006/relationships/image"/><Relationship Id="rId13" Target="../media/image34.jpeg" Type="http://schemas.openxmlformats.org/officeDocument/2006/relationships/image"/><Relationship Id="rId14" Target="../media/image35.jpeg" Type="http://schemas.openxmlformats.org/officeDocument/2006/relationships/image"/><Relationship Id="rId15" Target="../media/image36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16" Target="../media/image64.png" Type="http://schemas.openxmlformats.org/officeDocument/2006/relationships/image"/><Relationship Id="rId17" Target="../media/image65.svg" Type="http://schemas.openxmlformats.org/officeDocument/2006/relationships/image"/><Relationship Id="rId18" Target="../media/image66.png" Type="http://schemas.openxmlformats.org/officeDocument/2006/relationships/image"/><Relationship Id="rId19" Target="../media/image67.svg" Type="http://schemas.openxmlformats.org/officeDocument/2006/relationships/image"/><Relationship Id="rId2" Target="../media/image56.png" Type="http://schemas.openxmlformats.org/officeDocument/2006/relationships/image"/><Relationship Id="rId20" Target="../media/image68.png" Type="http://schemas.openxmlformats.org/officeDocument/2006/relationships/image"/><Relationship Id="rId21" Target="../media/image69.svg" Type="http://schemas.openxmlformats.org/officeDocument/2006/relationships/image"/><Relationship Id="rId22" Target="../media/image70.png" Type="http://schemas.openxmlformats.org/officeDocument/2006/relationships/image"/><Relationship Id="rId23" Target="../media/image71.svg" Type="http://schemas.openxmlformats.org/officeDocument/2006/relationships/image"/><Relationship Id="rId24" Target="../media/image72.png" Type="http://schemas.openxmlformats.org/officeDocument/2006/relationships/image"/><Relationship Id="rId25" Target="../media/image73.svg" Type="http://schemas.openxmlformats.org/officeDocument/2006/relationships/image"/><Relationship Id="rId3" Target="../media/image5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03217">
            <a:off x="-3774341" y="-871305"/>
            <a:ext cx="7548682" cy="6793813"/>
          </a:xfrm>
          <a:custGeom>
            <a:avLst/>
            <a:gdLst/>
            <a:ahLst/>
            <a:cxnLst/>
            <a:rect r="r" b="b" t="t" l="l"/>
            <a:pathLst>
              <a:path h="6793813" w="7548682">
                <a:moveTo>
                  <a:pt x="0" y="0"/>
                </a:moveTo>
                <a:lnTo>
                  <a:pt x="7548682" y="0"/>
                </a:lnTo>
                <a:lnTo>
                  <a:pt x="7548682" y="6793813"/>
                </a:lnTo>
                <a:lnTo>
                  <a:pt x="0" y="679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23430">
            <a:off x="1024095" y="700878"/>
            <a:ext cx="3738610" cy="2056236"/>
          </a:xfrm>
          <a:custGeom>
            <a:avLst/>
            <a:gdLst/>
            <a:ahLst/>
            <a:cxnLst/>
            <a:rect r="r" b="b" t="t" l="l"/>
            <a:pathLst>
              <a:path h="2056236" w="3738610">
                <a:moveTo>
                  <a:pt x="0" y="0"/>
                </a:moveTo>
                <a:lnTo>
                  <a:pt x="3738610" y="0"/>
                </a:lnTo>
                <a:lnTo>
                  <a:pt x="3738610" y="2056235"/>
                </a:lnTo>
                <a:lnTo>
                  <a:pt x="0" y="2056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60038">
            <a:off x="16449754" y="-749788"/>
            <a:ext cx="2492092" cy="2492092"/>
          </a:xfrm>
          <a:custGeom>
            <a:avLst/>
            <a:gdLst/>
            <a:ahLst/>
            <a:cxnLst/>
            <a:rect r="r" b="b" t="t" l="l"/>
            <a:pathLst>
              <a:path h="2492092" w="2492092">
                <a:moveTo>
                  <a:pt x="0" y="0"/>
                </a:moveTo>
                <a:lnTo>
                  <a:pt x="2492092" y="0"/>
                </a:lnTo>
                <a:lnTo>
                  <a:pt x="2492092" y="2492093"/>
                </a:lnTo>
                <a:lnTo>
                  <a:pt x="0" y="249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29582">
            <a:off x="16209394" y="5857552"/>
            <a:ext cx="4621804" cy="3859206"/>
          </a:xfrm>
          <a:custGeom>
            <a:avLst/>
            <a:gdLst/>
            <a:ahLst/>
            <a:cxnLst/>
            <a:rect r="r" b="b" t="t" l="l"/>
            <a:pathLst>
              <a:path h="3859206" w="4621804">
                <a:moveTo>
                  <a:pt x="0" y="0"/>
                </a:moveTo>
                <a:lnTo>
                  <a:pt x="4621804" y="0"/>
                </a:lnTo>
                <a:lnTo>
                  <a:pt x="4621804" y="3859207"/>
                </a:lnTo>
                <a:lnTo>
                  <a:pt x="0" y="3859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47167">
            <a:off x="15671507" y="7940432"/>
            <a:ext cx="3175586" cy="2635736"/>
          </a:xfrm>
          <a:custGeom>
            <a:avLst/>
            <a:gdLst/>
            <a:ahLst/>
            <a:cxnLst/>
            <a:rect r="r" b="b" t="t" l="l"/>
            <a:pathLst>
              <a:path h="2635736" w="3175586">
                <a:moveTo>
                  <a:pt x="0" y="0"/>
                </a:moveTo>
                <a:lnTo>
                  <a:pt x="3175586" y="0"/>
                </a:lnTo>
                <a:lnTo>
                  <a:pt x="3175586" y="2635736"/>
                </a:lnTo>
                <a:lnTo>
                  <a:pt x="0" y="263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70200" y="1370956"/>
            <a:ext cx="13147600" cy="7545088"/>
            <a:chOff x="0" y="0"/>
            <a:chExt cx="17530134" cy="100601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63201"/>
              <a:ext cx="17530134" cy="783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spc="-750">
                  <a:solidFill>
                    <a:srgbClr val="DD5E3E"/>
                  </a:solidFill>
                  <a:latin typeface="Caveat Brush"/>
                </a:rPr>
                <a:t>Simulation Study of the Coffee Shop "Cookie-Dream"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7530134" cy="53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375">
                  <a:solidFill>
                    <a:srgbClr val="E9DABB"/>
                  </a:solidFill>
                  <a:latin typeface="Poppins Medium"/>
                </a:rPr>
                <a:t> SOFTWARE TOOLS FOR SIMULATION AND OPTIMIZATION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619852"/>
              <a:ext cx="17530134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E9DABB"/>
                  </a:solidFill>
                  <a:latin typeface="Poppins Medium"/>
                </a:rPr>
                <a:t>Faustino Vazquez Gabino| 203961        </a:t>
              </a:r>
              <a:r>
                <a:rPr lang="en-US" sz="2000">
                  <a:solidFill>
                    <a:srgbClr val="E9DABB"/>
                  </a:solidFill>
                  <a:latin typeface="Poppins Medium"/>
                </a:rPr>
                <a:t>Alessandro Sapia | 290742               Elshan Dashtiyev | 297547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9020">
            <a:off x="1395911" y="1656860"/>
            <a:ext cx="15496179" cy="6973280"/>
          </a:xfrm>
          <a:custGeom>
            <a:avLst/>
            <a:gdLst/>
            <a:ahLst/>
            <a:cxnLst/>
            <a:rect r="r" b="b" t="t" l="l"/>
            <a:pathLst>
              <a:path h="6973280" w="15496179">
                <a:moveTo>
                  <a:pt x="0" y="0"/>
                </a:moveTo>
                <a:lnTo>
                  <a:pt x="15496178" y="0"/>
                </a:lnTo>
                <a:lnTo>
                  <a:pt x="15496178" y="6973280"/>
                </a:lnTo>
                <a:lnTo>
                  <a:pt x="0" y="697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2425" y="4448175"/>
            <a:ext cx="996315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-600">
                <a:solidFill>
                  <a:srgbClr val="493F3D"/>
                </a:solidFill>
                <a:latin typeface="Caveat Brush"/>
              </a:rPr>
              <a:t>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765" y="6253696"/>
            <a:ext cx="3567995" cy="5171007"/>
          </a:xfrm>
          <a:custGeom>
            <a:avLst/>
            <a:gdLst/>
            <a:ahLst/>
            <a:cxnLst/>
            <a:rect r="r" b="b" t="t" l="l"/>
            <a:pathLst>
              <a:path h="5171007" w="3567995">
                <a:moveTo>
                  <a:pt x="0" y="0"/>
                </a:moveTo>
                <a:lnTo>
                  <a:pt x="3567994" y="0"/>
                </a:lnTo>
                <a:lnTo>
                  <a:pt x="3567994" y="5171008"/>
                </a:lnTo>
                <a:lnTo>
                  <a:pt x="0" y="517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236582">
            <a:off x="12791035" y="850268"/>
            <a:ext cx="6914012" cy="3802707"/>
          </a:xfrm>
          <a:custGeom>
            <a:avLst/>
            <a:gdLst/>
            <a:ahLst/>
            <a:cxnLst/>
            <a:rect r="r" b="b" t="t" l="l"/>
            <a:pathLst>
              <a:path h="3802707" w="6914012">
                <a:moveTo>
                  <a:pt x="0" y="0"/>
                </a:moveTo>
                <a:lnTo>
                  <a:pt x="6914012" y="0"/>
                </a:lnTo>
                <a:lnTo>
                  <a:pt x="6914012" y="3802707"/>
                </a:lnTo>
                <a:lnTo>
                  <a:pt x="0" y="3802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4573" y="826452"/>
            <a:ext cx="12911332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493F3D"/>
                </a:solidFill>
                <a:latin typeface="Caveat Brush"/>
              </a:rPr>
              <a:t>Metrics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601815" y="876804"/>
            <a:ext cx="4402836" cy="8229600"/>
          </a:xfrm>
          <a:custGeom>
            <a:avLst/>
            <a:gdLst/>
            <a:ahLst/>
            <a:cxnLst/>
            <a:rect r="r" b="b" t="t" l="l"/>
            <a:pathLst>
              <a:path h="8229600" w="4402836">
                <a:moveTo>
                  <a:pt x="0" y="0"/>
                </a:moveTo>
                <a:lnTo>
                  <a:pt x="4402836" y="0"/>
                </a:lnTo>
                <a:lnTo>
                  <a:pt x="44028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9322">
            <a:off x="15821350" y="-257609"/>
            <a:ext cx="3833998" cy="3182218"/>
          </a:xfrm>
          <a:custGeom>
            <a:avLst/>
            <a:gdLst/>
            <a:ahLst/>
            <a:cxnLst/>
            <a:rect r="r" b="b" t="t" l="l"/>
            <a:pathLst>
              <a:path h="3182218" w="3833998">
                <a:moveTo>
                  <a:pt x="0" y="0"/>
                </a:moveTo>
                <a:lnTo>
                  <a:pt x="3833998" y="0"/>
                </a:lnTo>
                <a:lnTo>
                  <a:pt x="3833998" y="3182218"/>
                </a:lnTo>
                <a:lnTo>
                  <a:pt x="0" y="318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114289">
            <a:off x="-951730" y="-1430275"/>
            <a:ext cx="3425809" cy="2860550"/>
          </a:xfrm>
          <a:custGeom>
            <a:avLst/>
            <a:gdLst/>
            <a:ahLst/>
            <a:cxnLst/>
            <a:rect r="r" b="b" t="t" l="l"/>
            <a:pathLst>
              <a:path h="2860550" w="3425809">
                <a:moveTo>
                  <a:pt x="0" y="0"/>
                </a:moveTo>
                <a:lnTo>
                  <a:pt x="3425809" y="0"/>
                </a:lnTo>
                <a:lnTo>
                  <a:pt x="3425809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94812">
            <a:off x="-1631098" y="-484703"/>
            <a:ext cx="4117828" cy="2264806"/>
          </a:xfrm>
          <a:custGeom>
            <a:avLst/>
            <a:gdLst/>
            <a:ahLst/>
            <a:cxnLst/>
            <a:rect r="r" b="b" t="t" l="l"/>
            <a:pathLst>
              <a:path h="2264806" w="4117828">
                <a:moveTo>
                  <a:pt x="0" y="0"/>
                </a:moveTo>
                <a:lnTo>
                  <a:pt x="4117829" y="0"/>
                </a:lnTo>
                <a:lnTo>
                  <a:pt x="4117829" y="2264806"/>
                </a:lnTo>
                <a:lnTo>
                  <a:pt x="0" y="2264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93298">
            <a:off x="10481569" y="7438014"/>
            <a:ext cx="3336780" cy="3336780"/>
          </a:xfrm>
          <a:custGeom>
            <a:avLst/>
            <a:gdLst/>
            <a:ahLst/>
            <a:cxnLst/>
            <a:rect r="r" b="b" t="t" l="l"/>
            <a:pathLst>
              <a:path h="3336780" w="3336780">
                <a:moveTo>
                  <a:pt x="0" y="0"/>
                </a:moveTo>
                <a:lnTo>
                  <a:pt x="3336780" y="0"/>
                </a:lnTo>
                <a:lnTo>
                  <a:pt x="3336780" y="3336780"/>
                </a:lnTo>
                <a:lnTo>
                  <a:pt x="0" y="3336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745827" y="3233177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047291" y="3233177"/>
          <a:ext cx="6105256" cy="3971566"/>
        </p:xfrm>
        <a:graphic>
          <a:graphicData uri="http://schemas.openxmlformats.org/drawingml/2006/table">
            <a:tbl>
              <a:tblPr/>
              <a:tblGrid>
                <a:gridCol w="5090151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6458005" y="3127788"/>
            <a:ext cx="1389083" cy="1305738"/>
          </a:xfrm>
          <a:custGeom>
            <a:avLst/>
            <a:gdLst/>
            <a:ahLst/>
            <a:cxnLst/>
            <a:rect r="r" b="b" t="t" l="l"/>
            <a:pathLst>
              <a:path h="1305738" w="1389083">
                <a:moveTo>
                  <a:pt x="0" y="0"/>
                </a:moveTo>
                <a:lnTo>
                  <a:pt x="1389083" y="0"/>
                </a:lnTo>
                <a:lnTo>
                  <a:pt x="1389083" y="1305738"/>
                </a:lnTo>
                <a:lnTo>
                  <a:pt x="0" y="1305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440912" y="3233177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6474952" y="5875675"/>
            <a:ext cx="3931626" cy="1091662"/>
          </a:xfrm>
          <a:custGeom>
            <a:avLst/>
            <a:gdLst/>
            <a:ahLst/>
            <a:cxnLst/>
            <a:rect r="r" b="b" t="t" l="l"/>
            <a:pathLst>
              <a:path h="1091662" w="3931626">
                <a:moveTo>
                  <a:pt x="0" y="0"/>
                </a:moveTo>
                <a:lnTo>
                  <a:pt x="3931627" y="0"/>
                </a:lnTo>
                <a:lnTo>
                  <a:pt x="3931627" y="1091662"/>
                </a:lnTo>
                <a:lnTo>
                  <a:pt x="0" y="1091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64926" y="5818498"/>
            <a:ext cx="2400368" cy="1148839"/>
          </a:xfrm>
          <a:custGeom>
            <a:avLst/>
            <a:gdLst/>
            <a:ahLst/>
            <a:cxnLst/>
            <a:rect r="r" b="b" t="t" l="l"/>
            <a:pathLst>
              <a:path h="1148839" w="2400368">
                <a:moveTo>
                  <a:pt x="0" y="0"/>
                </a:moveTo>
                <a:lnTo>
                  <a:pt x="2400368" y="0"/>
                </a:lnTo>
                <a:lnTo>
                  <a:pt x="2400368" y="1148839"/>
                </a:lnTo>
                <a:lnTo>
                  <a:pt x="0" y="11488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64926" y="4399759"/>
            <a:ext cx="2418801" cy="1186582"/>
          </a:xfrm>
          <a:custGeom>
            <a:avLst/>
            <a:gdLst/>
            <a:ahLst/>
            <a:cxnLst/>
            <a:rect r="r" b="b" t="t" l="l"/>
            <a:pathLst>
              <a:path h="1186582" w="2418801">
                <a:moveTo>
                  <a:pt x="0" y="0"/>
                </a:moveTo>
                <a:lnTo>
                  <a:pt x="2418801" y="0"/>
                </a:lnTo>
                <a:lnTo>
                  <a:pt x="2418801" y="1186582"/>
                </a:lnTo>
                <a:lnTo>
                  <a:pt x="0" y="11865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74952" y="4399759"/>
            <a:ext cx="3931626" cy="1156854"/>
          </a:xfrm>
          <a:custGeom>
            <a:avLst/>
            <a:gdLst/>
            <a:ahLst/>
            <a:cxnLst/>
            <a:rect r="r" b="b" t="t" l="l"/>
            <a:pathLst>
              <a:path h="1156854" w="3931626">
                <a:moveTo>
                  <a:pt x="0" y="0"/>
                </a:moveTo>
                <a:lnTo>
                  <a:pt x="3931627" y="0"/>
                </a:lnTo>
                <a:lnTo>
                  <a:pt x="3931627" y="1156854"/>
                </a:lnTo>
                <a:lnTo>
                  <a:pt x="0" y="11568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68711" y="3082257"/>
            <a:ext cx="1414492" cy="1271275"/>
          </a:xfrm>
          <a:custGeom>
            <a:avLst/>
            <a:gdLst/>
            <a:ahLst/>
            <a:cxnLst/>
            <a:rect r="r" b="b" t="t" l="l"/>
            <a:pathLst>
              <a:path h="1271275" w="1414492">
                <a:moveTo>
                  <a:pt x="0" y="0"/>
                </a:moveTo>
                <a:lnTo>
                  <a:pt x="1414492" y="0"/>
                </a:lnTo>
                <a:lnTo>
                  <a:pt x="1414492" y="1271275"/>
                </a:lnTo>
                <a:lnTo>
                  <a:pt x="0" y="12712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07316" y="3411592"/>
            <a:ext cx="2178487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66112" y="3348829"/>
            <a:ext cx="5667613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Customer Satisfaction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2822" y="4418727"/>
            <a:ext cx="3417643" cy="10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1 employees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335" y="5856226"/>
            <a:ext cx="3417643" cy="10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2 employees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30993" y="396378"/>
            <a:ext cx="9963150" cy="2628900"/>
            <a:chOff x="0" y="0"/>
            <a:chExt cx="13284200" cy="3505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13284200" cy="2548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spc="359">
                  <a:solidFill>
                    <a:srgbClr val="493F3D"/>
                  </a:solidFill>
                  <a:latin typeface="Caveat Brush"/>
                </a:rPr>
                <a:t>PROBLEMS AND POSSIBLE IMPROVEMENTS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50515"/>
              <a:ext cx="13284200" cy="65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345329">
            <a:off x="-3344828" y="-614337"/>
            <a:ext cx="6972895" cy="6275605"/>
          </a:xfrm>
          <a:custGeom>
            <a:avLst/>
            <a:gdLst/>
            <a:ahLst/>
            <a:cxnLst/>
            <a:rect r="r" b="b" t="t" l="l"/>
            <a:pathLst>
              <a:path h="6275605" w="6972895">
                <a:moveTo>
                  <a:pt x="0" y="0"/>
                </a:moveTo>
                <a:lnTo>
                  <a:pt x="6972895" y="0"/>
                </a:lnTo>
                <a:lnTo>
                  <a:pt x="6972895" y="6275605"/>
                </a:lnTo>
                <a:lnTo>
                  <a:pt x="0" y="6275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6648">
            <a:off x="531061" y="292279"/>
            <a:ext cx="4117828" cy="2264806"/>
          </a:xfrm>
          <a:custGeom>
            <a:avLst/>
            <a:gdLst/>
            <a:ahLst/>
            <a:cxnLst/>
            <a:rect r="r" b="b" t="t" l="l"/>
            <a:pathLst>
              <a:path h="2264806" w="4117828">
                <a:moveTo>
                  <a:pt x="0" y="0"/>
                </a:moveTo>
                <a:lnTo>
                  <a:pt x="4117828" y="0"/>
                </a:lnTo>
                <a:lnTo>
                  <a:pt x="4117828" y="2264805"/>
                </a:lnTo>
                <a:lnTo>
                  <a:pt x="0" y="226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91157">
            <a:off x="15396279" y="-390726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53677">
            <a:off x="16308396" y="8268685"/>
            <a:ext cx="3425809" cy="2860550"/>
          </a:xfrm>
          <a:custGeom>
            <a:avLst/>
            <a:gdLst/>
            <a:ahLst/>
            <a:cxnLst/>
            <a:rect r="r" b="b" t="t" l="l"/>
            <a:pathLst>
              <a:path h="2860550" w="3425809">
                <a:moveTo>
                  <a:pt x="0" y="0"/>
                </a:moveTo>
                <a:lnTo>
                  <a:pt x="3425808" y="0"/>
                </a:lnTo>
                <a:lnTo>
                  <a:pt x="3425808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16829">
            <a:off x="17112182" y="8205943"/>
            <a:ext cx="2351637" cy="2104715"/>
          </a:xfrm>
          <a:custGeom>
            <a:avLst/>
            <a:gdLst/>
            <a:ahLst/>
            <a:cxnLst/>
            <a:rect r="r" b="b" t="t" l="l"/>
            <a:pathLst>
              <a:path h="2104715" w="2351637">
                <a:moveTo>
                  <a:pt x="0" y="0"/>
                </a:moveTo>
                <a:lnTo>
                  <a:pt x="2351636" y="0"/>
                </a:lnTo>
                <a:lnTo>
                  <a:pt x="2351636" y="2104714"/>
                </a:lnTo>
                <a:lnTo>
                  <a:pt x="0" y="2104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4781" y="2500996"/>
            <a:ext cx="2002748" cy="2609444"/>
          </a:xfrm>
          <a:custGeom>
            <a:avLst/>
            <a:gdLst/>
            <a:ahLst/>
            <a:cxnLst/>
            <a:rect r="r" b="b" t="t" l="l"/>
            <a:pathLst>
              <a:path h="2609444" w="2002748">
                <a:moveTo>
                  <a:pt x="0" y="0"/>
                </a:moveTo>
                <a:lnTo>
                  <a:pt x="2002748" y="0"/>
                </a:lnTo>
                <a:lnTo>
                  <a:pt x="2002748" y="2609444"/>
                </a:lnTo>
                <a:lnTo>
                  <a:pt x="0" y="2609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75670" y="2523465"/>
            <a:ext cx="2787271" cy="2620035"/>
          </a:xfrm>
          <a:custGeom>
            <a:avLst/>
            <a:gdLst/>
            <a:ahLst/>
            <a:cxnLst/>
            <a:rect r="r" b="b" t="t" l="l"/>
            <a:pathLst>
              <a:path h="2620035" w="2787271">
                <a:moveTo>
                  <a:pt x="0" y="0"/>
                </a:moveTo>
                <a:lnTo>
                  <a:pt x="2787271" y="0"/>
                </a:lnTo>
                <a:lnTo>
                  <a:pt x="2787271" y="2620035"/>
                </a:lnTo>
                <a:lnTo>
                  <a:pt x="0" y="26200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1519" y="6048548"/>
            <a:ext cx="2606150" cy="1665040"/>
          </a:xfrm>
          <a:custGeom>
            <a:avLst/>
            <a:gdLst/>
            <a:ahLst/>
            <a:cxnLst/>
            <a:rect r="r" b="b" t="t" l="l"/>
            <a:pathLst>
              <a:path h="1665040" w="2606150">
                <a:moveTo>
                  <a:pt x="0" y="0"/>
                </a:moveTo>
                <a:lnTo>
                  <a:pt x="2606151" y="0"/>
                </a:lnTo>
                <a:lnTo>
                  <a:pt x="2606151" y="1665041"/>
                </a:lnTo>
                <a:lnTo>
                  <a:pt x="0" y="16650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41519" y="7856948"/>
            <a:ext cx="2693130" cy="1734838"/>
          </a:xfrm>
          <a:custGeom>
            <a:avLst/>
            <a:gdLst/>
            <a:ahLst/>
            <a:cxnLst/>
            <a:rect r="r" b="b" t="t" l="l"/>
            <a:pathLst>
              <a:path h="1734838" w="2693130">
                <a:moveTo>
                  <a:pt x="0" y="0"/>
                </a:moveTo>
                <a:lnTo>
                  <a:pt x="2693130" y="0"/>
                </a:lnTo>
                <a:lnTo>
                  <a:pt x="2693130" y="1734838"/>
                </a:lnTo>
                <a:lnTo>
                  <a:pt x="0" y="17348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22139" y="6243700"/>
            <a:ext cx="3194096" cy="9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641" spc="52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3962"/>
              </a:lnSpc>
              <a:spcBef>
                <a:spcPct val="0"/>
              </a:spcBef>
            </a:pPr>
            <a:r>
              <a:rPr lang="en-US" sz="2641" spc="52">
                <a:solidFill>
                  <a:srgbClr val="493F3D"/>
                </a:solidFill>
                <a:latin typeface="Poppins Bold"/>
              </a:rPr>
              <a:t>1 employee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4258" y="7955901"/>
            <a:ext cx="3194096" cy="97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641" spc="52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3962"/>
              </a:lnSpc>
              <a:spcBef>
                <a:spcPct val="0"/>
              </a:spcBef>
            </a:pPr>
            <a:r>
              <a:rPr lang="en-US" sz="2641" spc="52">
                <a:solidFill>
                  <a:srgbClr val="493F3D"/>
                </a:solidFill>
                <a:latin typeface="Poppins Bold"/>
              </a:rPr>
              <a:t>2 employees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624158" y="6089413"/>
            <a:ext cx="2626163" cy="1288307"/>
          </a:xfrm>
          <a:custGeom>
            <a:avLst/>
            <a:gdLst/>
            <a:ahLst/>
            <a:cxnLst/>
            <a:rect r="r" b="b" t="t" l="l"/>
            <a:pathLst>
              <a:path h="1288307" w="2626163">
                <a:moveTo>
                  <a:pt x="0" y="0"/>
                </a:moveTo>
                <a:lnTo>
                  <a:pt x="2626164" y="0"/>
                </a:lnTo>
                <a:lnTo>
                  <a:pt x="2626164" y="1288306"/>
                </a:lnTo>
                <a:lnTo>
                  <a:pt x="0" y="12883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44171" y="8003844"/>
            <a:ext cx="2606150" cy="1247329"/>
          </a:xfrm>
          <a:custGeom>
            <a:avLst/>
            <a:gdLst/>
            <a:ahLst/>
            <a:cxnLst/>
            <a:rect r="r" b="b" t="t" l="l"/>
            <a:pathLst>
              <a:path h="1247329" w="2606150">
                <a:moveTo>
                  <a:pt x="0" y="0"/>
                </a:moveTo>
                <a:lnTo>
                  <a:pt x="2606151" y="0"/>
                </a:lnTo>
                <a:lnTo>
                  <a:pt x="2606151" y="1247328"/>
                </a:lnTo>
                <a:lnTo>
                  <a:pt x="0" y="12473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16235" y="6949986"/>
            <a:ext cx="1298971" cy="266289"/>
          </a:xfrm>
          <a:custGeom>
            <a:avLst/>
            <a:gdLst/>
            <a:ahLst/>
            <a:cxnLst/>
            <a:rect r="r" b="b" t="t" l="l"/>
            <a:pathLst>
              <a:path h="266289" w="1298971">
                <a:moveTo>
                  <a:pt x="0" y="0"/>
                </a:moveTo>
                <a:lnTo>
                  <a:pt x="1298971" y="0"/>
                </a:lnTo>
                <a:lnTo>
                  <a:pt x="1298971" y="266289"/>
                </a:lnTo>
                <a:lnTo>
                  <a:pt x="0" y="2662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3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097387" y="8847058"/>
            <a:ext cx="1298971" cy="266289"/>
          </a:xfrm>
          <a:custGeom>
            <a:avLst/>
            <a:gdLst/>
            <a:ahLst/>
            <a:cxnLst/>
            <a:rect r="r" b="b" t="t" l="l"/>
            <a:pathLst>
              <a:path h="266289" w="1298971">
                <a:moveTo>
                  <a:pt x="0" y="0"/>
                </a:moveTo>
                <a:lnTo>
                  <a:pt x="1298971" y="0"/>
                </a:lnTo>
                <a:lnTo>
                  <a:pt x="1298971" y="266289"/>
                </a:lnTo>
                <a:lnTo>
                  <a:pt x="0" y="2662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3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3162630" y="9139446"/>
            <a:ext cx="2048311" cy="223452"/>
          </a:xfrm>
          <a:custGeom>
            <a:avLst/>
            <a:gdLst/>
            <a:ahLst/>
            <a:cxnLst/>
            <a:rect r="r" b="b" t="t" l="l"/>
            <a:pathLst>
              <a:path h="223452" w="2048311">
                <a:moveTo>
                  <a:pt x="0" y="0"/>
                </a:moveTo>
                <a:lnTo>
                  <a:pt x="2048311" y="0"/>
                </a:lnTo>
                <a:lnTo>
                  <a:pt x="2048311" y="223452"/>
                </a:lnTo>
                <a:lnTo>
                  <a:pt x="0" y="223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51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09247" y="5301753"/>
            <a:ext cx="4764524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Customer Insatisfaction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33153" y="5301753"/>
            <a:ext cx="3058954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Coffee Revenue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6352013"/>
            <a:ext cx="3227362" cy="98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669" spc="53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669" spc="53">
                <a:solidFill>
                  <a:srgbClr val="493F3D"/>
                </a:solidFill>
                <a:latin typeface="Poppins Bold"/>
              </a:rPr>
              <a:t>1 employee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12568" y="8098453"/>
            <a:ext cx="3227362" cy="98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669" spc="53">
                <a:solidFill>
                  <a:srgbClr val="493F3D"/>
                </a:solidFill>
                <a:latin typeface="Poppins Bold"/>
              </a:rPr>
              <a:t>Original</a:t>
            </a:r>
          </a:p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669" spc="53">
                <a:solidFill>
                  <a:srgbClr val="493F3D"/>
                </a:solidFill>
                <a:latin typeface="Poppins Bold"/>
              </a:rPr>
              <a:t>2 employees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162630" y="7265993"/>
            <a:ext cx="2048311" cy="223452"/>
          </a:xfrm>
          <a:custGeom>
            <a:avLst/>
            <a:gdLst/>
            <a:ahLst/>
            <a:cxnLst/>
            <a:rect r="r" b="b" t="t" l="l"/>
            <a:pathLst>
              <a:path h="223452" w="2048311">
                <a:moveTo>
                  <a:pt x="0" y="0"/>
                </a:moveTo>
                <a:lnTo>
                  <a:pt x="2048311" y="0"/>
                </a:lnTo>
                <a:lnTo>
                  <a:pt x="2048311" y="223452"/>
                </a:lnTo>
                <a:lnTo>
                  <a:pt x="0" y="223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51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35308">
            <a:off x="523396" y="-4431722"/>
            <a:ext cx="17241208" cy="7758544"/>
          </a:xfrm>
          <a:custGeom>
            <a:avLst/>
            <a:gdLst/>
            <a:ahLst/>
            <a:cxnLst/>
            <a:rect r="r" b="b" t="t" l="l"/>
            <a:pathLst>
              <a:path h="7758544" w="17241208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7257069" y="9274683"/>
            <a:ext cx="2439318" cy="2024634"/>
          </a:xfrm>
          <a:custGeom>
            <a:avLst/>
            <a:gdLst/>
            <a:ahLst/>
            <a:cxnLst/>
            <a:rect r="r" b="b" t="t" l="l"/>
            <a:pathLst>
              <a:path h="2024634" w="2439318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31202">
            <a:off x="-644372" y="1818910"/>
            <a:ext cx="3472418" cy="1909830"/>
          </a:xfrm>
          <a:custGeom>
            <a:avLst/>
            <a:gdLst/>
            <a:ahLst/>
            <a:cxnLst/>
            <a:rect r="r" b="b" t="t" l="l"/>
            <a:pathLst>
              <a:path h="1909830" w="3472418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8790" y="5178472"/>
            <a:ext cx="1632113" cy="1442380"/>
          </a:xfrm>
          <a:custGeom>
            <a:avLst/>
            <a:gdLst/>
            <a:ahLst/>
            <a:cxnLst/>
            <a:rect r="r" b="b" t="t" l="l"/>
            <a:pathLst>
              <a:path h="1442380" w="1632113">
                <a:moveTo>
                  <a:pt x="0" y="0"/>
                </a:moveTo>
                <a:lnTo>
                  <a:pt x="1632113" y="0"/>
                </a:lnTo>
                <a:lnTo>
                  <a:pt x="1632113" y="1442380"/>
                </a:lnTo>
                <a:lnTo>
                  <a:pt x="0" y="1442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852" y="4678812"/>
            <a:ext cx="2361375" cy="1883197"/>
          </a:xfrm>
          <a:custGeom>
            <a:avLst/>
            <a:gdLst/>
            <a:ahLst/>
            <a:cxnLst/>
            <a:rect r="r" b="b" t="t" l="l"/>
            <a:pathLst>
              <a:path h="1883197" w="2361375">
                <a:moveTo>
                  <a:pt x="0" y="0"/>
                </a:moveTo>
                <a:lnTo>
                  <a:pt x="2361375" y="0"/>
                </a:lnTo>
                <a:lnTo>
                  <a:pt x="2361375" y="1883196"/>
                </a:lnTo>
                <a:lnTo>
                  <a:pt x="0" y="1883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42252" y="7999219"/>
            <a:ext cx="793311" cy="1033630"/>
          </a:xfrm>
          <a:custGeom>
            <a:avLst/>
            <a:gdLst/>
            <a:ahLst/>
            <a:cxnLst/>
            <a:rect r="r" b="b" t="t" l="l"/>
            <a:pathLst>
              <a:path h="1033630" w="793311">
                <a:moveTo>
                  <a:pt x="0" y="0"/>
                </a:moveTo>
                <a:lnTo>
                  <a:pt x="793311" y="0"/>
                </a:lnTo>
                <a:lnTo>
                  <a:pt x="793311" y="1033630"/>
                </a:lnTo>
                <a:lnTo>
                  <a:pt x="0" y="1033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71972" y="5156453"/>
            <a:ext cx="1739143" cy="1909239"/>
          </a:xfrm>
          <a:custGeom>
            <a:avLst/>
            <a:gdLst/>
            <a:ahLst/>
            <a:cxnLst/>
            <a:rect r="r" b="b" t="t" l="l"/>
            <a:pathLst>
              <a:path h="1909239" w="1739143">
                <a:moveTo>
                  <a:pt x="0" y="0"/>
                </a:moveTo>
                <a:lnTo>
                  <a:pt x="1739143" y="0"/>
                </a:lnTo>
                <a:lnTo>
                  <a:pt x="1739143" y="1909239"/>
                </a:lnTo>
                <a:lnTo>
                  <a:pt x="0" y="19092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7630" y="3610039"/>
            <a:ext cx="2477768" cy="2180436"/>
          </a:xfrm>
          <a:custGeom>
            <a:avLst/>
            <a:gdLst/>
            <a:ahLst/>
            <a:cxnLst/>
            <a:rect r="r" b="b" t="t" l="l"/>
            <a:pathLst>
              <a:path h="2180436" w="2477768">
                <a:moveTo>
                  <a:pt x="0" y="0"/>
                </a:moveTo>
                <a:lnTo>
                  <a:pt x="2477768" y="0"/>
                </a:lnTo>
                <a:lnTo>
                  <a:pt x="2477768" y="2180436"/>
                </a:lnTo>
                <a:lnTo>
                  <a:pt x="0" y="21804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92820" y="4700257"/>
            <a:ext cx="1962152" cy="2205698"/>
          </a:xfrm>
          <a:custGeom>
            <a:avLst/>
            <a:gdLst/>
            <a:ahLst/>
            <a:cxnLst/>
            <a:rect r="r" b="b" t="t" l="l"/>
            <a:pathLst>
              <a:path h="2205698" w="1962152">
                <a:moveTo>
                  <a:pt x="0" y="0"/>
                </a:moveTo>
                <a:lnTo>
                  <a:pt x="1962152" y="0"/>
                </a:lnTo>
                <a:lnTo>
                  <a:pt x="1962152" y="2205697"/>
                </a:lnTo>
                <a:lnTo>
                  <a:pt x="0" y="22056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8347" y="6484538"/>
            <a:ext cx="245537" cy="581154"/>
          </a:xfrm>
          <a:custGeom>
            <a:avLst/>
            <a:gdLst/>
            <a:ahLst/>
            <a:cxnLst/>
            <a:rect r="r" b="b" t="t" l="l"/>
            <a:pathLst>
              <a:path h="581154" w="245537">
                <a:moveTo>
                  <a:pt x="0" y="0"/>
                </a:moveTo>
                <a:lnTo>
                  <a:pt x="245537" y="0"/>
                </a:lnTo>
                <a:lnTo>
                  <a:pt x="245537" y="581154"/>
                </a:lnTo>
                <a:lnTo>
                  <a:pt x="0" y="5811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4529283" y="8506453"/>
            <a:ext cx="1859584" cy="1164564"/>
          </a:xfrm>
          <a:custGeom>
            <a:avLst/>
            <a:gdLst/>
            <a:ahLst/>
            <a:cxnLst/>
            <a:rect r="r" b="b" t="t" l="l"/>
            <a:pathLst>
              <a:path h="1164564" w="1859584">
                <a:moveTo>
                  <a:pt x="0" y="0"/>
                </a:moveTo>
                <a:lnTo>
                  <a:pt x="1859584" y="0"/>
                </a:lnTo>
                <a:lnTo>
                  <a:pt x="1859584" y="1164564"/>
                </a:lnTo>
                <a:lnTo>
                  <a:pt x="0" y="11645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16043" y="5416867"/>
            <a:ext cx="1632113" cy="1442380"/>
          </a:xfrm>
          <a:custGeom>
            <a:avLst/>
            <a:gdLst/>
            <a:ahLst/>
            <a:cxnLst/>
            <a:rect r="r" b="b" t="t" l="l"/>
            <a:pathLst>
              <a:path h="1442380" w="1632113">
                <a:moveTo>
                  <a:pt x="0" y="0"/>
                </a:moveTo>
                <a:lnTo>
                  <a:pt x="1632113" y="0"/>
                </a:lnTo>
                <a:lnTo>
                  <a:pt x="1632113" y="1442381"/>
                </a:lnTo>
                <a:lnTo>
                  <a:pt x="0" y="144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28925" y="610839"/>
            <a:ext cx="12630150" cy="189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00"/>
              </a:lnSpc>
            </a:pPr>
            <a:r>
              <a:rPr lang="en-US" sz="14200" spc="-710">
                <a:solidFill>
                  <a:srgbClr val="DD5E3E"/>
                </a:solidFill>
                <a:latin typeface="Caveat Brush"/>
              </a:rPr>
              <a:t>Coffee Shop Improved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866" y="6773523"/>
            <a:ext cx="1933456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E9DABB"/>
                </a:solidFill>
                <a:latin typeface="Poppins Bold"/>
              </a:rPr>
              <a:t>Customer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32" y="7349728"/>
            <a:ext cx="3508325" cy="238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 Bold"/>
              </a:rPr>
              <a:t>Arrival </a:t>
            </a:r>
            <a:r>
              <a:rPr lang="en-US" sz="1830" spc="36">
                <a:solidFill>
                  <a:srgbClr val="E9DABB"/>
                </a:solidFill>
                <a:latin typeface="Poppins Light"/>
              </a:rPr>
              <a:t>: (First customer </a:t>
            </a:r>
          </a:p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"/>
              </a:rPr>
              <a:t>after 1 hour)</a:t>
            </a:r>
          </a:p>
          <a:p>
            <a:pPr>
              <a:lnSpc>
                <a:spcPts val="2745"/>
              </a:lnSpc>
            </a:pPr>
          </a:p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"/>
              </a:rPr>
              <a:t>5 per min</a:t>
            </a:r>
          </a:p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 Bold"/>
              </a:rPr>
              <a:t>Preferences</a:t>
            </a:r>
            <a:r>
              <a:rPr lang="en-US" sz="1830" spc="36">
                <a:solidFill>
                  <a:srgbClr val="E9DABB"/>
                </a:solidFill>
                <a:latin typeface="Poppins Light"/>
              </a:rPr>
              <a:t>:</a:t>
            </a:r>
          </a:p>
          <a:p>
            <a:pPr algn="ctr"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"/>
              </a:rPr>
              <a:t>Chocolate: 40% Hazelnut: 60%</a:t>
            </a: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E9DABB"/>
                </a:solidFill>
                <a:latin typeface="Poppins Light"/>
              </a:rPr>
              <a:t>Coffee: 70%      Espresso: 30%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40193" y="6905067"/>
            <a:ext cx="2320766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E9DABB"/>
                </a:solidFill>
                <a:latin typeface="Poppins Bold"/>
              </a:rPr>
              <a:t>Dining Area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2529" y="7481273"/>
            <a:ext cx="4152067" cy="67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830" spc="36">
                <a:solidFill>
                  <a:srgbClr val="E9DABB"/>
                </a:solidFill>
                <a:latin typeface="Poppins Light"/>
              </a:rPr>
              <a:t>Triang (a, b, c) a, b, c = 5,15,20</a:t>
            </a: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E9DABB"/>
                </a:solidFill>
                <a:latin typeface="Poppins Light"/>
                <a:ea typeface="Poppins Light"/>
              </a:rPr>
              <a:t>Clean Time: Gamma (𝛼,B) 𝛼,B = 5,1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63180" y="7128863"/>
            <a:ext cx="756728" cy="3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178" spc="43">
                <a:solidFill>
                  <a:srgbClr val="E9DABB"/>
                </a:solidFill>
                <a:latin typeface="Poppins Bold"/>
              </a:rPr>
              <a:t>Shelf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9942" y="6836632"/>
            <a:ext cx="1459508" cy="3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178" spc="43">
                <a:solidFill>
                  <a:srgbClr val="E9DABB"/>
                </a:solidFill>
                <a:latin typeface="Poppins Bold"/>
              </a:rPr>
              <a:t>Checkout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72159" y="7361178"/>
            <a:ext cx="2031319" cy="25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  <a:spcBef>
                <a:spcPct val="0"/>
              </a:spcBef>
            </a:pPr>
            <a:r>
              <a:rPr lang="en-US" sz="1410" spc="28">
                <a:solidFill>
                  <a:srgbClr val="E9DABB"/>
                </a:solidFill>
                <a:latin typeface="Poppins Light"/>
                <a:ea typeface="Poppins Light"/>
              </a:rPr>
              <a:t>N(𝜇,</a:t>
            </a:r>
            <a:r>
              <a:rPr lang="en-US" sz="1410" spc="28">
                <a:solidFill>
                  <a:srgbClr val="E9DABB"/>
                </a:solidFill>
                <a:latin typeface="Poppins Light"/>
              </a:rPr>
              <a:t>σ2</a:t>
            </a:r>
            <a:r>
              <a:rPr lang="en-US" sz="1410" spc="28">
                <a:solidFill>
                  <a:srgbClr val="E9DABB"/>
                </a:solidFill>
                <a:latin typeface="Poppins Light"/>
                <a:ea typeface="Poppins Light"/>
              </a:rPr>
              <a:t>) 𝜇,</a:t>
            </a:r>
            <a:r>
              <a:rPr lang="en-US" sz="1410" spc="28">
                <a:solidFill>
                  <a:srgbClr val="E9DABB"/>
                </a:solidFill>
                <a:latin typeface="Poppins Light"/>
              </a:rPr>
              <a:t>σ2 =2,17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45492" y="7466430"/>
            <a:ext cx="1320971" cy="25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  <a:spcBef>
                <a:spcPct val="0"/>
              </a:spcBef>
            </a:pPr>
            <a:r>
              <a:rPr lang="en-US" sz="1410" spc="28">
                <a:solidFill>
                  <a:srgbClr val="E9DABB"/>
                </a:solidFill>
                <a:latin typeface="Poppins Light"/>
              </a:rPr>
              <a:t>Matching area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45474" y="9061401"/>
            <a:ext cx="1248823" cy="40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</a:pPr>
            <a:r>
              <a:rPr lang="en-US" sz="1127" spc="22">
                <a:solidFill>
                  <a:srgbClr val="E9DABB"/>
                </a:solidFill>
                <a:latin typeface="Poppins Light"/>
              </a:rPr>
              <a:t>After 10 min goes</a:t>
            </a:r>
          </a:p>
          <a:p>
            <a:pPr algn="ctr">
              <a:lnSpc>
                <a:spcPts val="1691"/>
              </a:lnSpc>
              <a:spcBef>
                <a:spcPct val="0"/>
              </a:spcBef>
            </a:pPr>
            <a:r>
              <a:rPr lang="en-US" sz="1127" spc="22">
                <a:solidFill>
                  <a:srgbClr val="E9DABB"/>
                </a:solidFill>
                <a:latin typeface="Poppins Light"/>
              </a:rPr>
              <a:t>to checkout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23774" y="3956843"/>
            <a:ext cx="911439" cy="34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  <a:spcBef>
                <a:spcPct val="0"/>
              </a:spcBef>
            </a:pPr>
            <a:r>
              <a:rPr lang="en-US" sz="1977" spc="39">
                <a:solidFill>
                  <a:srgbClr val="E9DABB"/>
                </a:solidFill>
                <a:latin typeface="Poppins Bold"/>
              </a:rPr>
              <a:t>Prices: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11955" y="4426096"/>
            <a:ext cx="1563862" cy="36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79"/>
              </a:lnSpc>
            </a:pPr>
            <a:r>
              <a:rPr lang="en-US" sz="986" spc="19">
                <a:solidFill>
                  <a:srgbClr val="E9DABB"/>
                </a:solidFill>
                <a:latin typeface="Poppins Light"/>
              </a:rPr>
              <a:t>Chocolate Cookie:     €5</a:t>
            </a:r>
          </a:p>
          <a:p>
            <a:pPr algn="just">
              <a:lnSpc>
                <a:spcPts val="1479"/>
              </a:lnSpc>
              <a:spcBef>
                <a:spcPct val="0"/>
              </a:spcBef>
            </a:pPr>
            <a:r>
              <a:rPr lang="en-US" sz="986" spc="19">
                <a:solidFill>
                  <a:srgbClr val="E9DABB"/>
                </a:solidFill>
                <a:latin typeface="Poppins Light"/>
              </a:rPr>
              <a:t>Hazelnut Cookie:        €5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31027" y="4195238"/>
            <a:ext cx="911439" cy="34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  <a:spcBef>
                <a:spcPct val="0"/>
              </a:spcBef>
            </a:pPr>
            <a:r>
              <a:rPr lang="en-US" sz="1977" spc="39">
                <a:solidFill>
                  <a:srgbClr val="E9DABB"/>
                </a:solidFill>
                <a:latin typeface="Poppins Bold"/>
              </a:rPr>
              <a:t>Prices: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4815" y="4363190"/>
            <a:ext cx="1563862" cy="54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79"/>
              </a:lnSpc>
            </a:pPr>
            <a:r>
              <a:rPr lang="en-US" sz="986" spc="19">
                <a:solidFill>
                  <a:srgbClr val="E9DABB"/>
                </a:solidFill>
                <a:latin typeface="Poppins Light"/>
              </a:rPr>
              <a:t>        </a:t>
            </a:r>
          </a:p>
          <a:p>
            <a:pPr algn="just">
              <a:lnSpc>
                <a:spcPts val="1479"/>
              </a:lnSpc>
            </a:pPr>
            <a:r>
              <a:rPr lang="en-US" sz="986" spc="19">
                <a:solidFill>
                  <a:srgbClr val="E9DABB"/>
                </a:solidFill>
                <a:latin typeface="Poppins Light"/>
              </a:rPr>
              <a:t>Coffee:                      €5</a:t>
            </a:r>
          </a:p>
          <a:p>
            <a:pPr algn="just">
              <a:lnSpc>
                <a:spcPts val="1479"/>
              </a:lnSpc>
              <a:spcBef>
                <a:spcPct val="0"/>
              </a:spcBef>
            </a:pPr>
            <a:r>
              <a:rPr lang="en-US" sz="986" spc="19">
                <a:solidFill>
                  <a:srgbClr val="E9DABB"/>
                </a:solidFill>
                <a:latin typeface="Poppins Light"/>
              </a:rPr>
              <a:t>Espresso:                   €3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20845" y="7146497"/>
            <a:ext cx="960589" cy="3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178" spc="43">
                <a:solidFill>
                  <a:srgbClr val="E9DABB"/>
                </a:solidFill>
                <a:latin typeface="Poppins Bold"/>
              </a:rPr>
              <a:t>Coffee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2954207" y="5200879"/>
            <a:ext cx="3997400" cy="2418427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6044308" y="7742427"/>
            <a:ext cx="3194471" cy="193265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-71888" y="6484538"/>
            <a:ext cx="3359257" cy="2032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00273">
            <a:off x="15669850" y="4262863"/>
            <a:ext cx="4358245" cy="8146253"/>
          </a:xfrm>
          <a:custGeom>
            <a:avLst/>
            <a:gdLst/>
            <a:ahLst/>
            <a:cxnLst/>
            <a:rect r="r" b="b" t="t" l="l"/>
            <a:pathLst>
              <a:path h="8146253" w="4358245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91157">
            <a:off x="15224829" y="7457874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3677">
            <a:off x="-15298" y="6840615"/>
            <a:ext cx="5311634" cy="4435214"/>
          </a:xfrm>
          <a:custGeom>
            <a:avLst/>
            <a:gdLst/>
            <a:ahLst/>
            <a:cxnLst/>
            <a:rect r="r" b="b" t="t" l="l"/>
            <a:pathLst>
              <a:path h="4435214" w="531163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3872">
            <a:off x="116970" y="6699180"/>
            <a:ext cx="4006563" cy="3585874"/>
          </a:xfrm>
          <a:custGeom>
            <a:avLst/>
            <a:gdLst/>
            <a:ahLst/>
            <a:cxnLst/>
            <a:rect r="r" b="b" t="t" l="l"/>
            <a:pathLst>
              <a:path h="3585874" w="4006563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2627" y="1559639"/>
            <a:ext cx="15803696" cy="8154419"/>
          </a:xfrm>
          <a:custGeom>
            <a:avLst/>
            <a:gdLst/>
            <a:ahLst/>
            <a:cxnLst/>
            <a:rect r="r" b="b" t="t" l="l"/>
            <a:pathLst>
              <a:path h="8154419" w="15803696">
                <a:moveTo>
                  <a:pt x="0" y="0"/>
                </a:moveTo>
                <a:lnTo>
                  <a:pt x="15803696" y="0"/>
                </a:lnTo>
                <a:lnTo>
                  <a:pt x="15803696" y="8154419"/>
                </a:lnTo>
                <a:lnTo>
                  <a:pt x="0" y="8154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553686" y="7051159"/>
            <a:ext cx="1686818" cy="10205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345248" y="8061400"/>
            <a:ext cx="907735" cy="5491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387523" y="6628852"/>
            <a:ext cx="2003198" cy="121193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14920" y="383619"/>
            <a:ext cx="1165816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Modified Simulation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50037" y="7441809"/>
            <a:ext cx="909521" cy="550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4573" y="826452"/>
            <a:ext cx="12911332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493F3D"/>
                </a:solidFill>
                <a:latin typeface="Caveat Brush"/>
              </a:rPr>
              <a:t>Results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458005" y="855427"/>
            <a:ext cx="4402836" cy="8229600"/>
          </a:xfrm>
          <a:custGeom>
            <a:avLst/>
            <a:gdLst/>
            <a:ahLst/>
            <a:cxnLst/>
            <a:rect r="r" b="b" t="t" l="l"/>
            <a:pathLst>
              <a:path h="8229600" w="4402836">
                <a:moveTo>
                  <a:pt x="0" y="0"/>
                </a:moveTo>
                <a:lnTo>
                  <a:pt x="4402836" y="0"/>
                </a:lnTo>
                <a:lnTo>
                  <a:pt x="44028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9322">
            <a:off x="15821350" y="-257609"/>
            <a:ext cx="3833998" cy="3182218"/>
          </a:xfrm>
          <a:custGeom>
            <a:avLst/>
            <a:gdLst/>
            <a:ahLst/>
            <a:cxnLst/>
            <a:rect r="r" b="b" t="t" l="l"/>
            <a:pathLst>
              <a:path h="3182218" w="3833998">
                <a:moveTo>
                  <a:pt x="0" y="0"/>
                </a:moveTo>
                <a:lnTo>
                  <a:pt x="3833998" y="0"/>
                </a:lnTo>
                <a:lnTo>
                  <a:pt x="3833998" y="3182218"/>
                </a:lnTo>
                <a:lnTo>
                  <a:pt x="0" y="318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114289">
            <a:off x="-951730" y="-1430275"/>
            <a:ext cx="3425809" cy="2860550"/>
          </a:xfrm>
          <a:custGeom>
            <a:avLst/>
            <a:gdLst/>
            <a:ahLst/>
            <a:cxnLst/>
            <a:rect r="r" b="b" t="t" l="l"/>
            <a:pathLst>
              <a:path h="2860550" w="3425809">
                <a:moveTo>
                  <a:pt x="0" y="0"/>
                </a:moveTo>
                <a:lnTo>
                  <a:pt x="3425809" y="0"/>
                </a:lnTo>
                <a:lnTo>
                  <a:pt x="3425809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94812">
            <a:off x="-1631098" y="-484703"/>
            <a:ext cx="4117828" cy="2264806"/>
          </a:xfrm>
          <a:custGeom>
            <a:avLst/>
            <a:gdLst/>
            <a:ahLst/>
            <a:cxnLst/>
            <a:rect r="r" b="b" t="t" l="l"/>
            <a:pathLst>
              <a:path h="2264806" w="4117828">
                <a:moveTo>
                  <a:pt x="0" y="0"/>
                </a:moveTo>
                <a:lnTo>
                  <a:pt x="4117829" y="0"/>
                </a:lnTo>
                <a:lnTo>
                  <a:pt x="4117829" y="2264806"/>
                </a:lnTo>
                <a:lnTo>
                  <a:pt x="0" y="2264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93298">
            <a:off x="10397946" y="-348131"/>
            <a:ext cx="3336780" cy="3336780"/>
          </a:xfrm>
          <a:custGeom>
            <a:avLst/>
            <a:gdLst/>
            <a:ahLst/>
            <a:cxnLst/>
            <a:rect r="r" b="b" t="t" l="l"/>
            <a:pathLst>
              <a:path h="3336780" w="3336780">
                <a:moveTo>
                  <a:pt x="0" y="0"/>
                </a:moveTo>
                <a:lnTo>
                  <a:pt x="3336779" y="0"/>
                </a:lnTo>
                <a:lnTo>
                  <a:pt x="3336779" y="3336779"/>
                </a:lnTo>
                <a:lnTo>
                  <a:pt x="0" y="33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745827" y="3611516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047291" y="3611516"/>
          <a:ext cx="6105256" cy="3971566"/>
        </p:xfrm>
        <a:graphic>
          <a:graphicData uri="http://schemas.openxmlformats.org/drawingml/2006/table">
            <a:tbl>
              <a:tblPr/>
              <a:tblGrid>
                <a:gridCol w="5090151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6458005" y="3506127"/>
            <a:ext cx="1389083" cy="1305738"/>
          </a:xfrm>
          <a:custGeom>
            <a:avLst/>
            <a:gdLst/>
            <a:ahLst/>
            <a:cxnLst/>
            <a:rect r="r" b="b" t="t" l="l"/>
            <a:pathLst>
              <a:path h="1305738" w="1389083">
                <a:moveTo>
                  <a:pt x="0" y="0"/>
                </a:moveTo>
                <a:lnTo>
                  <a:pt x="1389083" y="0"/>
                </a:lnTo>
                <a:lnTo>
                  <a:pt x="1389083" y="1305738"/>
                </a:lnTo>
                <a:lnTo>
                  <a:pt x="0" y="1305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72084" y="4666288"/>
            <a:ext cx="4848950" cy="1406092"/>
          </a:xfrm>
          <a:custGeom>
            <a:avLst/>
            <a:gdLst/>
            <a:ahLst/>
            <a:cxnLst/>
            <a:rect r="r" b="b" t="t" l="l"/>
            <a:pathLst>
              <a:path h="1406092" w="4848950">
                <a:moveTo>
                  <a:pt x="0" y="0"/>
                </a:moveTo>
                <a:lnTo>
                  <a:pt x="4848950" y="0"/>
                </a:lnTo>
                <a:lnTo>
                  <a:pt x="4848950" y="1406092"/>
                </a:lnTo>
                <a:lnTo>
                  <a:pt x="0" y="14060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83203" y="4666288"/>
            <a:ext cx="2537825" cy="1406092"/>
          </a:xfrm>
          <a:custGeom>
            <a:avLst/>
            <a:gdLst/>
            <a:ahLst/>
            <a:cxnLst/>
            <a:rect r="r" b="b" t="t" l="l"/>
            <a:pathLst>
              <a:path h="1406092" w="2537825">
                <a:moveTo>
                  <a:pt x="0" y="0"/>
                </a:moveTo>
                <a:lnTo>
                  <a:pt x="2537825" y="0"/>
                </a:lnTo>
                <a:lnTo>
                  <a:pt x="2537825" y="1406092"/>
                </a:lnTo>
                <a:lnTo>
                  <a:pt x="0" y="14060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440912" y="3611516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2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6044693" y="6192191"/>
            <a:ext cx="4703732" cy="1319824"/>
          </a:xfrm>
          <a:custGeom>
            <a:avLst/>
            <a:gdLst/>
            <a:ahLst/>
            <a:cxnLst/>
            <a:rect r="r" b="b" t="t" l="l"/>
            <a:pathLst>
              <a:path h="1319824" w="4703732">
                <a:moveTo>
                  <a:pt x="0" y="0"/>
                </a:moveTo>
                <a:lnTo>
                  <a:pt x="4703732" y="0"/>
                </a:lnTo>
                <a:lnTo>
                  <a:pt x="4703732" y="1319823"/>
                </a:lnTo>
                <a:lnTo>
                  <a:pt x="0" y="13198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83203" y="6100486"/>
            <a:ext cx="2537825" cy="1411528"/>
          </a:xfrm>
          <a:custGeom>
            <a:avLst/>
            <a:gdLst/>
            <a:ahLst/>
            <a:cxnLst/>
            <a:rect r="r" b="b" t="t" l="l"/>
            <a:pathLst>
              <a:path h="1411528" w="2537825">
                <a:moveTo>
                  <a:pt x="0" y="0"/>
                </a:moveTo>
                <a:lnTo>
                  <a:pt x="2537825" y="0"/>
                </a:lnTo>
                <a:lnTo>
                  <a:pt x="2537825" y="1411528"/>
                </a:lnTo>
                <a:lnTo>
                  <a:pt x="0" y="14115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68711" y="3460595"/>
            <a:ext cx="1414492" cy="1271275"/>
          </a:xfrm>
          <a:custGeom>
            <a:avLst/>
            <a:gdLst/>
            <a:ahLst/>
            <a:cxnLst/>
            <a:rect r="r" b="b" t="t" l="l"/>
            <a:pathLst>
              <a:path h="1271275" w="1414492">
                <a:moveTo>
                  <a:pt x="0" y="0"/>
                </a:moveTo>
                <a:lnTo>
                  <a:pt x="1414492" y="0"/>
                </a:lnTo>
                <a:lnTo>
                  <a:pt x="1414492" y="1271275"/>
                </a:lnTo>
                <a:lnTo>
                  <a:pt x="0" y="12712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07316" y="3789930"/>
            <a:ext cx="2178487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66112" y="3727167"/>
            <a:ext cx="5667613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Customer Satisfaction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9761" y="4884502"/>
            <a:ext cx="3417643" cy="10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Modified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1 employees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9761" y="6371647"/>
            <a:ext cx="3417643" cy="104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Modified</a:t>
            </a:r>
          </a:p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2 employees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43814" y="5616798"/>
            <a:ext cx="1777220" cy="29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680" spc="33">
                <a:solidFill>
                  <a:srgbClr val="388B59"/>
                </a:solidFill>
                <a:latin typeface="Caveat Brush"/>
              </a:rPr>
              <a:t>Difference : +8,782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01267" y="7132126"/>
            <a:ext cx="1819767" cy="29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680" spc="33">
                <a:solidFill>
                  <a:srgbClr val="388B59"/>
                </a:solidFill>
                <a:latin typeface="Caveat Brush"/>
              </a:rPr>
              <a:t>Difference : +12,874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93776" y="5135715"/>
            <a:ext cx="2794118" cy="95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7"/>
              </a:lnSpc>
            </a:pPr>
            <a:r>
              <a:rPr lang="en-US" sz="1298" spc="25">
                <a:solidFill>
                  <a:srgbClr val="388B59"/>
                </a:solidFill>
                <a:latin typeface="Caveat Brush"/>
              </a:rPr>
              <a:t>Difference : </a:t>
            </a:r>
          </a:p>
          <a:p>
            <a:pPr algn="just">
              <a:lnSpc>
                <a:spcPts val="1947"/>
              </a:lnSpc>
            </a:pPr>
            <a:r>
              <a:rPr lang="en-US" sz="1298" spc="25">
                <a:solidFill>
                  <a:srgbClr val="388B59"/>
                </a:solidFill>
                <a:latin typeface="Caveat Brush"/>
              </a:rPr>
              <a:t>+8,782</a:t>
            </a:r>
          </a:p>
          <a:p>
            <a:pPr algn="just">
              <a:lnSpc>
                <a:spcPts val="1947"/>
              </a:lnSpc>
            </a:pPr>
            <a:r>
              <a:rPr lang="en-US" sz="1298" spc="25">
                <a:solidFill>
                  <a:srgbClr val="388B59"/>
                </a:solidFill>
                <a:latin typeface="Caveat Brush"/>
              </a:rPr>
              <a:t>0 Unsatisfied + 1,049 Satisfied with coffee</a:t>
            </a:r>
          </a:p>
          <a:p>
            <a:pPr algn="just">
              <a:lnSpc>
                <a:spcPts val="1947"/>
              </a:lnSpc>
              <a:spcBef>
                <a:spcPct val="0"/>
              </a:spcBef>
            </a:pPr>
            <a:r>
              <a:rPr lang="en-US" sz="1298" spc="25">
                <a:solidFill>
                  <a:srgbClr val="388B59"/>
                </a:solidFill>
                <a:latin typeface="Caveat Brush"/>
              </a:rPr>
              <a:t>+ 309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93776" y="6570785"/>
            <a:ext cx="3139950" cy="94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3"/>
              </a:lnSpc>
            </a:pPr>
            <a:r>
              <a:rPr lang="en-US" sz="1295" spc="25">
                <a:solidFill>
                  <a:srgbClr val="388B59"/>
                </a:solidFill>
                <a:latin typeface="Caveat Brush"/>
              </a:rPr>
              <a:t>Difference : </a:t>
            </a:r>
          </a:p>
          <a:p>
            <a:pPr algn="just">
              <a:lnSpc>
                <a:spcPts val="1943"/>
              </a:lnSpc>
            </a:pPr>
            <a:r>
              <a:rPr lang="en-US" sz="1295" spc="25">
                <a:solidFill>
                  <a:srgbClr val="388B59"/>
                </a:solidFill>
                <a:latin typeface="Caveat Brush"/>
              </a:rPr>
              <a:t>+118</a:t>
            </a:r>
          </a:p>
          <a:p>
            <a:pPr algn="just">
              <a:lnSpc>
                <a:spcPts val="1943"/>
              </a:lnSpc>
            </a:pPr>
            <a:r>
              <a:rPr lang="en-US" sz="1295" spc="25">
                <a:solidFill>
                  <a:srgbClr val="388B59"/>
                </a:solidFill>
                <a:latin typeface="Caveat Brush"/>
              </a:rPr>
              <a:t>0 Unsatisfied + 1,286 Satisfied with coffee </a:t>
            </a:r>
          </a:p>
          <a:p>
            <a:pPr algn="just">
              <a:lnSpc>
                <a:spcPts val="1943"/>
              </a:lnSpc>
              <a:spcBef>
                <a:spcPct val="0"/>
              </a:spcBef>
            </a:pPr>
            <a:r>
              <a:rPr lang="en-US" sz="1295" spc="25">
                <a:solidFill>
                  <a:srgbClr val="388B59"/>
                </a:solidFill>
                <a:latin typeface="Caveat Brush"/>
              </a:rPr>
              <a:t>+178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35308">
            <a:off x="523396" y="-4431722"/>
            <a:ext cx="17241208" cy="7758544"/>
          </a:xfrm>
          <a:custGeom>
            <a:avLst/>
            <a:gdLst/>
            <a:ahLst/>
            <a:cxnLst/>
            <a:rect r="r" b="b" t="t" l="l"/>
            <a:pathLst>
              <a:path h="7758544" w="17241208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8975831" y="9598533"/>
            <a:ext cx="2439318" cy="2024634"/>
          </a:xfrm>
          <a:custGeom>
            <a:avLst/>
            <a:gdLst/>
            <a:ahLst/>
            <a:cxnLst/>
            <a:rect r="r" b="b" t="t" l="l"/>
            <a:pathLst>
              <a:path h="2024634" w="2439318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31202">
            <a:off x="-644372" y="1818910"/>
            <a:ext cx="3472418" cy="1909830"/>
          </a:xfrm>
          <a:custGeom>
            <a:avLst/>
            <a:gdLst/>
            <a:ahLst/>
            <a:cxnLst/>
            <a:rect r="r" b="b" t="t" l="l"/>
            <a:pathLst>
              <a:path h="1909830" w="3472418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28066">
            <a:off x="17110198" y="-306494"/>
            <a:ext cx="1674423" cy="2278127"/>
          </a:xfrm>
          <a:custGeom>
            <a:avLst/>
            <a:gdLst/>
            <a:ahLst/>
            <a:cxnLst/>
            <a:rect r="r" b="b" t="t" l="l"/>
            <a:pathLst>
              <a:path h="2278127" w="1674423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9117" y="1004739"/>
            <a:ext cx="3091931" cy="1084592"/>
          </a:xfrm>
          <a:custGeom>
            <a:avLst/>
            <a:gdLst/>
            <a:ahLst/>
            <a:cxnLst/>
            <a:rect r="r" b="b" t="t" l="l"/>
            <a:pathLst>
              <a:path h="1084592" w="3091931">
                <a:moveTo>
                  <a:pt x="0" y="0"/>
                </a:moveTo>
                <a:lnTo>
                  <a:pt x="3091932" y="0"/>
                </a:lnTo>
                <a:lnTo>
                  <a:pt x="3091932" y="1084591"/>
                </a:lnTo>
                <a:lnTo>
                  <a:pt x="0" y="10845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77945" y="1004739"/>
            <a:ext cx="1166108" cy="1084592"/>
          </a:xfrm>
          <a:custGeom>
            <a:avLst/>
            <a:gdLst/>
            <a:ahLst/>
            <a:cxnLst/>
            <a:rect r="r" b="b" t="t" l="l"/>
            <a:pathLst>
              <a:path h="1084592" w="1166108">
                <a:moveTo>
                  <a:pt x="0" y="0"/>
                </a:moveTo>
                <a:lnTo>
                  <a:pt x="1166107" y="0"/>
                </a:lnTo>
                <a:lnTo>
                  <a:pt x="1166107" y="1084591"/>
                </a:lnTo>
                <a:lnTo>
                  <a:pt x="0" y="1084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12858" y="4217517"/>
            <a:ext cx="7004668" cy="3716091"/>
          </a:xfrm>
          <a:custGeom>
            <a:avLst/>
            <a:gdLst/>
            <a:ahLst/>
            <a:cxnLst/>
            <a:rect r="r" b="b" t="t" l="l"/>
            <a:pathLst>
              <a:path h="3716091" w="7004668">
                <a:moveTo>
                  <a:pt x="0" y="0"/>
                </a:moveTo>
                <a:lnTo>
                  <a:pt x="7004668" y="0"/>
                </a:lnTo>
                <a:lnTo>
                  <a:pt x="7004668" y="3716091"/>
                </a:lnTo>
                <a:lnTo>
                  <a:pt x="0" y="3716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14443" y="6075562"/>
            <a:ext cx="3043899" cy="859902"/>
          </a:xfrm>
          <a:custGeom>
            <a:avLst/>
            <a:gdLst/>
            <a:ahLst/>
            <a:cxnLst/>
            <a:rect r="r" b="b" t="t" l="l"/>
            <a:pathLst>
              <a:path h="859902" w="3043899">
                <a:moveTo>
                  <a:pt x="0" y="0"/>
                </a:moveTo>
                <a:lnTo>
                  <a:pt x="3043899" y="0"/>
                </a:lnTo>
                <a:lnTo>
                  <a:pt x="3043899" y="859902"/>
                </a:lnTo>
                <a:lnTo>
                  <a:pt x="0" y="859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1837" y="4217517"/>
            <a:ext cx="6906966" cy="3716091"/>
          </a:xfrm>
          <a:custGeom>
            <a:avLst/>
            <a:gdLst/>
            <a:ahLst/>
            <a:cxnLst/>
            <a:rect r="r" b="b" t="t" l="l"/>
            <a:pathLst>
              <a:path h="3716091" w="6906966">
                <a:moveTo>
                  <a:pt x="0" y="0"/>
                </a:moveTo>
                <a:lnTo>
                  <a:pt x="6906966" y="0"/>
                </a:lnTo>
                <a:lnTo>
                  <a:pt x="6906966" y="3716091"/>
                </a:lnTo>
                <a:lnTo>
                  <a:pt x="0" y="37160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147614"/>
            <a:ext cx="12630150" cy="10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400">
                <a:solidFill>
                  <a:srgbClr val="493F3D"/>
                </a:solidFill>
                <a:latin typeface="Caveat Brush"/>
              </a:rPr>
              <a:t>Analysis of 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8776" y="8124108"/>
            <a:ext cx="3513088" cy="33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1926" spc="38">
                <a:solidFill>
                  <a:srgbClr val="493F3D"/>
                </a:solidFill>
                <a:latin typeface="Poppins Bold"/>
              </a:rPr>
              <a:t>Data from 30 replications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99185">
            <a:off x="11441947" y="2041609"/>
            <a:ext cx="14559555" cy="6551800"/>
          </a:xfrm>
          <a:custGeom>
            <a:avLst/>
            <a:gdLst/>
            <a:ahLst/>
            <a:cxnLst/>
            <a:rect r="r" b="b" t="t" l="l"/>
            <a:pathLst>
              <a:path h="6551800" w="14559555">
                <a:moveTo>
                  <a:pt x="0" y="0"/>
                </a:moveTo>
                <a:lnTo>
                  <a:pt x="14559555" y="0"/>
                </a:lnTo>
                <a:lnTo>
                  <a:pt x="14559555" y="6551800"/>
                </a:lnTo>
                <a:lnTo>
                  <a:pt x="0" y="655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4387">
            <a:off x="-1496530" y="5748599"/>
            <a:ext cx="4764861" cy="4264550"/>
          </a:xfrm>
          <a:custGeom>
            <a:avLst/>
            <a:gdLst/>
            <a:ahLst/>
            <a:cxnLst/>
            <a:rect r="r" b="b" t="t" l="l"/>
            <a:pathLst>
              <a:path h="4264550" w="4764861">
                <a:moveTo>
                  <a:pt x="0" y="0"/>
                </a:moveTo>
                <a:lnTo>
                  <a:pt x="4764861" y="0"/>
                </a:lnTo>
                <a:lnTo>
                  <a:pt x="4764861" y="4264550"/>
                </a:lnTo>
                <a:lnTo>
                  <a:pt x="0" y="426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7460" y="4015528"/>
            <a:ext cx="1986989" cy="1917445"/>
          </a:xfrm>
          <a:custGeom>
            <a:avLst/>
            <a:gdLst/>
            <a:ahLst/>
            <a:cxnLst/>
            <a:rect r="r" b="b" t="t" l="l"/>
            <a:pathLst>
              <a:path h="1917445" w="1986989">
                <a:moveTo>
                  <a:pt x="0" y="0"/>
                </a:moveTo>
                <a:lnTo>
                  <a:pt x="1986989" y="0"/>
                </a:lnTo>
                <a:lnTo>
                  <a:pt x="1986989" y="1917445"/>
                </a:lnTo>
                <a:lnTo>
                  <a:pt x="0" y="1917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3227460" y="6721403"/>
            <a:ext cx="1986989" cy="1917445"/>
          </a:xfrm>
          <a:custGeom>
            <a:avLst/>
            <a:gdLst/>
            <a:ahLst/>
            <a:cxnLst/>
            <a:rect r="r" b="b" t="t" l="l"/>
            <a:pathLst>
              <a:path h="1917445" w="1986989">
                <a:moveTo>
                  <a:pt x="0" y="0"/>
                </a:moveTo>
                <a:lnTo>
                  <a:pt x="1986989" y="0"/>
                </a:lnTo>
                <a:lnTo>
                  <a:pt x="1986989" y="1917445"/>
                </a:lnTo>
                <a:lnTo>
                  <a:pt x="0" y="1917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4422">
            <a:off x="15069031" y="-422007"/>
            <a:ext cx="5648034" cy="4687869"/>
          </a:xfrm>
          <a:custGeom>
            <a:avLst/>
            <a:gdLst/>
            <a:ahLst/>
            <a:cxnLst/>
            <a:rect r="r" b="b" t="t" l="l"/>
            <a:pathLst>
              <a:path h="4687869" w="5648034">
                <a:moveTo>
                  <a:pt x="0" y="0"/>
                </a:moveTo>
                <a:lnTo>
                  <a:pt x="5648034" y="0"/>
                </a:lnTo>
                <a:lnTo>
                  <a:pt x="5648034" y="4687869"/>
                </a:lnTo>
                <a:lnTo>
                  <a:pt x="0" y="4687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81672" y="3006409"/>
            <a:ext cx="5306753" cy="7690947"/>
          </a:xfrm>
          <a:custGeom>
            <a:avLst/>
            <a:gdLst/>
            <a:ahLst/>
            <a:cxnLst/>
            <a:rect r="r" b="b" t="t" l="l"/>
            <a:pathLst>
              <a:path h="7690947" w="5306753">
                <a:moveTo>
                  <a:pt x="0" y="0"/>
                </a:moveTo>
                <a:lnTo>
                  <a:pt x="5306753" y="0"/>
                </a:lnTo>
                <a:lnTo>
                  <a:pt x="5306753" y="7690947"/>
                </a:lnTo>
                <a:lnTo>
                  <a:pt x="0" y="7690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61038" y="4355704"/>
            <a:ext cx="919833" cy="1068021"/>
          </a:xfrm>
          <a:custGeom>
            <a:avLst/>
            <a:gdLst/>
            <a:ahLst/>
            <a:cxnLst/>
            <a:rect r="r" b="b" t="t" l="l"/>
            <a:pathLst>
              <a:path h="1068021" w="919833">
                <a:moveTo>
                  <a:pt x="0" y="0"/>
                </a:moveTo>
                <a:lnTo>
                  <a:pt x="919833" y="0"/>
                </a:lnTo>
                <a:lnTo>
                  <a:pt x="919833" y="1068022"/>
                </a:lnTo>
                <a:lnTo>
                  <a:pt x="0" y="1068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32465" y="3949935"/>
            <a:ext cx="8077446" cy="2218805"/>
          </a:xfrm>
          <a:custGeom>
            <a:avLst/>
            <a:gdLst/>
            <a:ahLst/>
            <a:cxnLst/>
            <a:rect r="r" b="b" t="t" l="l"/>
            <a:pathLst>
              <a:path h="2218805" w="8077446">
                <a:moveTo>
                  <a:pt x="0" y="0"/>
                </a:moveTo>
                <a:lnTo>
                  <a:pt x="8077446" y="0"/>
                </a:lnTo>
                <a:lnTo>
                  <a:pt x="8077446" y="2218805"/>
                </a:lnTo>
                <a:lnTo>
                  <a:pt x="0" y="22188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38780" y="7195307"/>
            <a:ext cx="1164349" cy="1158527"/>
          </a:xfrm>
          <a:custGeom>
            <a:avLst/>
            <a:gdLst/>
            <a:ahLst/>
            <a:cxnLst/>
            <a:rect r="r" b="b" t="t" l="l"/>
            <a:pathLst>
              <a:path h="1158527" w="1164349">
                <a:moveTo>
                  <a:pt x="0" y="0"/>
                </a:moveTo>
                <a:lnTo>
                  <a:pt x="1164349" y="0"/>
                </a:lnTo>
                <a:lnTo>
                  <a:pt x="1164349" y="1158528"/>
                </a:lnTo>
                <a:lnTo>
                  <a:pt x="0" y="11585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32465" y="7100351"/>
            <a:ext cx="8107549" cy="2157949"/>
          </a:xfrm>
          <a:custGeom>
            <a:avLst/>
            <a:gdLst/>
            <a:ahLst/>
            <a:cxnLst/>
            <a:rect r="r" b="b" t="t" l="l"/>
            <a:pathLst>
              <a:path h="2157949" w="8107549">
                <a:moveTo>
                  <a:pt x="0" y="0"/>
                </a:moveTo>
                <a:lnTo>
                  <a:pt x="8107549" y="0"/>
                </a:lnTo>
                <a:lnTo>
                  <a:pt x="8107549" y="2157949"/>
                </a:lnTo>
                <a:lnTo>
                  <a:pt x="0" y="215794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68684" y="1794669"/>
            <a:ext cx="1216926" cy="685592"/>
          </a:xfrm>
          <a:custGeom>
            <a:avLst/>
            <a:gdLst/>
            <a:ahLst/>
            <a:cxnLst/>
            <a:rect r="r" b="b" t="t" l="l"/>
            <a:pathLst>
              <a:path h="685592" w="1216926">
                <a:moveTo>
                  <a:pt x="0" y="0"/>
                </a:moveTo>
                <a:lnTo>
                  <a:pt x="1216926" y="0"/>
                </a:lnTo>
                <a:lnTo>
                  <a:pt x="1216926" y="685592"/>
                </a:lnTo>
                <a:lnTo>
                  <a:pt x="0" y="68559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44366" y="1822598"/>
            <a:ext cx="1365049" cy="698036"/>
          </a:xfrm>
          <a:custGeom>
            <a:avLst/>
            <a:gdLst/>
            <a:ahLst/>
            <a:cxnLst/>
            <a:rect r="r" b="b" t="t" l="l"/>
            <a:pathLst>
              <a:path h="698036" w="1365049">
                <a:moveTo>
                  <a:pt x="0" y="0"/>
                </a:moveTo>
                <a:lnTo>
                  <a:pt x="1365048" y="0"/>
                </a:lnTo>
                <a:lnTo>
                  <a:pt x="1365048" y="698036"/>
                </a:lnTo>
                <a:lnTo>
                  <a:pt x="0" y="698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68163" y="1763046"/>
            <a:ext cx="3052225" cy="748838"/>
          </a:xfrm>
          <a:custGeom>
            <a:avLst/>
            <a:gdLst/>
            <a:ahLst/>
            <a:cxnLst/>
            <a:rect r="r" b="b" t="t" l="l"/>
            <a:pathLst>
              <a:path h="748838" w="3052225">
                <a:moveTo>
                  <a:pt x="0" y="0"/>
                </a:moveTo>
                <a:lnTo>
                  <a:pt x="3052225" y="0"/>
                </a:lnTo>
                <a:lnTo>
                  <a:pt x="3052225" y="748838"/>
                </a:lnTo>
                <a:lnTo>
                  <a:pt x="0" y="74883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80015" y="3171270"/>
            <a:ext cx="4982346" cy="5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Poppins Medium"/>
              </a:rPr>
              <a:t>Revenue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7466" y="6357866"/>
            <a:ext cx="4982346" cy="5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Poppins Medium"/>
              </a:rPr>
              <a:t>Customer satisfaction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8925" y="480119"/>
            <a:ext cx="12630150" cy="10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400">
                <a:solidFill>
                  <a:srgbClr val="FC5E39"/>
                </a:solidFill>
                <a:latin typeface="Caveat Brush"/>
              </a:rPr>
              <a:t>Analysis of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612" y="1827297"/>
            <a:ext cx="2167523" cy="53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Caveat Brush"/>
              </a:rPr>
              <a:t> Sample mean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60714" y="1858920"/>
            <a:ext cx="4083652" cy="53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Caveat Brush"/>
              </a:rPr>
              <a:t>Corrected sample variance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42764" y="1808119"/>
            <a:ext cx="4492049" cy="53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Caveat Brush"/>
              </a:rPr>
              <a:t>Confidence interval for mean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14149" y="2576804"/>
            <a:ext cx="9568981" cy="53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Caveat Brush"/>
              </a:rPr>
              <a:t>replications      n = 30         alpha = 0.05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99185">
            <a:off x="11441947" y="2041609"/>
            <a:ext cx="14559555" cy="6551800"/>
          </a:xfrm>
          <a:custGeom>
            <a:avLst/>
            <a:gdLst/>
            <a:ahLst/>
            <a:cxnLst/>
            <a:rect r="r" b="b" t="t" l="l"/>
            <a:pathLst>
              <a:path h="6551800" w="14559555">
                <a:moveTo>
                  <a:pt x="0" y="0"/>
                </a:moveTo>
                <a:lnTo>
                  <a:pt x="14559555" y="0"/>
                </a:lnTo>
                <a:lnTo>
                  <a:pt x="14559555" y="6551800"/>
                </a:lnTo>
                <a:lnTo>
                  <a:pt x="0" y="655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4387">
            <a:off x="-1496530" y="5748599"/>
            <a:ext cx="4764861" cy="4264550"/>
          </a:xfrm>
          <a:custGeom>
            <a:avLst/>
            <a:gdLst/>
            <a:ahLst/>
            <a:cxnLst/>
            <a:rect r="r" b="b" t="t" l="l"/>
            <a:pathLst>
              <a:path h="4264550" w="4764861">
                <a:moveTo>
                  <a:pt x="0" y="0"/>
                </a:moveTo>
                <a:lnTo>
                  <a:pt x="4764861" y="0"/>
                </a:lnTo>
                <a:lnTo>
                  <a:pt x="4764861" y="4264550"/>
                </a:lnTo>
                <a:lnTo>
                  <a:pt x="0" y="426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74422">
            <a:off x="15069031" y="-422007"/>
            <a:ext cx="5648034" cy="4687869"/>
          </a:xfrm>
          <a:custGeom>
            <a:avLst/>
            <a:gdLst/>
            <a:ahLst/>
            <a:cxnLst/>
            <a:rect r="r" b="b" t="t" l="l"/>
            <a:pathLst>
              <a:path h="4687869" w="5648034">
                <a:moveTo>
                  <a:pt x="0" y="0"/>
                </a:moveTo>
                <a:lnTo>
                  <a:pt x="5648034" y="0"/>
                </a:lnTo>
                <a:lnTo>
                  <a:pt x="5648034" y="4687869"/>
                </a:lnTo>
                <a:lnTo>
                  <a:pt x="0" y="468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81672" y="3006409"/>
            <a:ext cx="5306753" cy="7690947"/>
          </a:xfrm>
          <a:custGeom>
            <a:avLst/>
            <a:gdLst/>
            <a:ahLst/>
            <a:cxnLst/>
            <a:rect r="r" b="b" t="t" l="l"/>
            <a:pathLst>
              <a:path h="7690947" w="5306753">
                <a:moveTo>
                  <a:pt x="0" y="0"/>
                </a:moveTo>
                <a:lnTo>
                  <a:pt x="5306753" y="0"/>
                </a:lnTo>
                <a:lnTo>
                  <a:pt x="5306753" y="7690947"/>
                </a:lnTo>
                <a:lnTo>
                  <a:pt x="0" y="7690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3733" y="2294291"/>
            <a:ext cx="7640535" cy="3172846"/>
          </a:xfrm>
          <a:custGeom>
            <a:avLst/>
            <a:gdLst/>
            <a:ahLst/>
            <a:cxnLst/>
            <a:rect r="r" b="b" t="t" l="l"/>
            <a:pathLst>
              <a:path h="3172846" w="7640535">
                <a:moveTo>
                  <a:pt x="0" y="0"/>
                </a:moveTo>
                <a:lnTo>
                  <a:pt x="7640534" y="0"/>
                </a:lnTo>
                <a:lnTo>
                  <a:pt x="7640534" y="3172846"/>
                </a:lnTo>
                <a:lnTo>
                  <a:pt x="0" y="3172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88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61707" y="6213664"/>
            <a:ext cx="7548066" cy="3334420"/>
          </a:xfrm>
          <a:custGeom>
            <a:avLst/>
            <a:gdLst/>
            <a:ahLst/>
            <a:cxnLst/>
            <a:rect r="r" b="b" t="t" l="l"/>
            <a:pathLst>
              <a:path h="3334420" w="7548066">
                <a:moveTo>
                  <a:pt x="0" y="0"/>
                </a:moveTo>
                <a:lnTo>
                  <a:pt x="7548067" y="0"/>
                </a:lnTo>
                <a:lnTo>
                  <a:pt x="7548067" y="3334420"/>
                </a:lnTo>
                <a:lnTo>
                  <a:pt x="0" y="33344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28925" y="480119"/>
            <a:ext cx="12630150" cy="10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400">
                <a:solidFill>
                  <a:srgbClr val="FC5E39"/>
                </a:solidFill>
                <a:latin typeface="Caveat Brush"/>
              </a:rPr>
              <a:t>T-Test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45286" y="2694266"/>
            <a:ext cx="1986989" cy="1917445"/>
          </a:xfrm>
          <a:custGeom>
            <a:avLst/>
            <a:gdLst/>
            <a:ahLst/>
            <a:cxnLst/>
            <a:rect r="r" b="b" t="t" l="l"/>
            <a:pathLst>
              <a:path h="1917445" w="1986989">
                <a:moveTo>
                  <a:pt x="0" y="0"/>
                </a:moveTo>
                <a:lnTo>
                  <a:pt x="1986989" y="0"/>
                </a:lnTo>
                <a:lnTo>
                  <a:pt x="1986989" y="1917445"/>
                </a:lnTo>
                <a:lnTo>
                  <a:pt x="0" y="1917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645286" y="6459974"/>
            <a:ext cx="1986989" cy="1917445"/>
          </a:xfrm>
          <a:custGeom>
            <a:avLst/>
            <a:gdLst/>
            <a:ahLst/>
            <a:cxnLst/>
            <a:rect r="r" b="b" t="t" l="l"/>
            <a:pathLst>
              <a:path h="1917445" w="1986989">
                <a:moveTo>
                  <a:pt x="0" y="0"/>
                </a:moveTo>
                <a:lnTo>
                  <a:pt x="1986989" y="0"/>
                </a:lnTo>
                <a:lnTo>
                  <a:pt x="1986989" y="1917445"/>
                </a:lnTo>
                <a:lnTo>
                  <a:pt x="0" y="1917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78863" y="3034442"/>
            <a:ext cx="919833" cy="1068021"/>
          </a:xfrm>
          <a:custGeom>
            <a:avLst/>
            <a:gdLst/>
            <a:ahLst/>
            <a:cxnLst/>
            <a:rect r="r" b="b" t="t" l="l"/>
            <a:pathLst>
              <a:path h="1068021" w="919833">
                <a:moveTo>
                  <a:pt x="0" y="0"/>
                </a:moveTo>
                <a:lnTo>
                  <a:pt x="919834" y="0"/>
                </a:lnTo>
                <a:lnTo>
                  <a:pt x="919834" y="1068022"/>
                </a:lnTo>
                <a:lnTo>
                  <a:pt x="0" y="10680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56605" y="6933878"/>
            <a:ext cx="1164349" cy="1158527"/>
          </a:xfrm>
          <a:custGeom>
            <a:avLst/>
            <a:gdLst/>
            <a:ahLst/>
            <a:cxnLst/>
            <a:rect r="r" b="b" t="t" l="l"/>
            <a:pathLst>
              <a:path h="1158527" w="1164349">
                <a:moveTo>
                  <a:pt x="0" y="0"/>
                </a:moveTo>
                <a:lnTo>
                  <a:pt x="1164350" y="0"/>
                </a:lnTo>
                <a:lnTo>
                  <a:pt x="1164350" y="1158527"/>
                </a:lnTo>
                <a:lnTo>
                  <a:pt x="0" y="11585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93079" y="1625764"/>
            <a:ext cx="4982346" cy="5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Poppins Medium"/>
              </a:rPr>
              <a:t>Revenue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2827" y="5543337"/>
            <a:ext cx="4982346" cy="5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spc="63">
                <a:solidFill>
                  <a:srgbClr val="DD5E3E"/>
                </a:solidFill>
                <a:latin typeface="Poppins Medium"/>
              </a:rPr>
              <a:t>Customer satisfaction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588000" y="571500"/>
            <a:ext cx="20320000" cy="9144000"/>
          </a:xfrm>
          <a:custGeom>
            <a:avLst/>
            <a:gdLst/>
            <a:ahLst/>
            <a:cxnLst/>
            <a:rect r="r" b="b" t="t" l="l"/>
            <a:pathLst>
              <a:path h="9144000" w="20320000">
                <a:moveTo>
                  <a:pt x="0" y="0"/>
                </a:moveTo>
                <a:lnTo>
                  <a:pt x="20320000" y="0"/>
                </a:lnTo>
                <a:lnTo>
                  <a:pt x="20320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1300" y="3699192"/>
            <a:ext cx="6858000" cy="2888615"/>
            <a:chOff x="0" y="0"/>
            <a:chExt cx="9144000" cy="38514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9144000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-96">
                  <a:solidFill>
                    <a:srgbClr val="DD5E3E"/>
                  </a:solidFill>
                  <a:latin typeface="Poppins Bold"/>
                </a:rPr>
                <a:t>Critical discussion of assumptions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22027"/>
              <a:ext cx="9144000" cy="2029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55">
                  <a:solidFill>
                    <a:srgbClr val="DD5E3E"/>
                  </a:solidFill>
                  <a:latin typeface="Poppins Light"/>
                </a:rPr>
                <a:t>Confidence interval for mean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55">
                  <a:solidFill>
                    <a:srgbClr val="DD5E3E"/>
                  </a:solidFill>
                  <a:latin typeface="Poppins Light"/>
                </a:rPr>
                <a:t>T-test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632517"/>
            <a:ext cx="68580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96">
                <a:solidFill>
                  <a:srgbClr val="493F3D"/>
                </a:solidFill>
                <a:latin typeface="Poppins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100000">
            <a:off x="15287912" y="7170770"/>
            <a:ext cx="5542976" cy="2355765"/>
          </a:xfrm>
          <a:custGeom>
            <a:avLst/>
            <a:gdLst/>
            <a:ahLst/>
            <a:cxnLst/>
            <a:rect r="r" b="b" t="t" l="l"/>
            <a:pathLst>
              <a:path h="2355765" w="5542976">
                <a:moveTo>
                  <a:pt x="0" y="0"/>
                </a:moveTo>
                <a:lnTo>
                  <a:pt x="5542976" y="0"/>
                </a:lnTo>
                <a:lnTo>
                  <a:pt x="5542976" y="2355765"/>
                </a:lnTo>
                <a:lnTo>
                  <a:pt x="0" y="2355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720495">
            <a:off x="16152949" y="9296816"/>
            <a:ext cx="2212701" cy="1980367"/>
          </a:xfrm>
          <a:custGeom>
            <a:avLst/>
            <a:gdLst/>
            <a:ahLst/>
            <a:cxnLst/>
            <a:rect r="r" b="b" t="t" l="l"/>
            <a:pathLst>
              <a:path h="1980367" w="2212701">
                <a:moveTo>
                  <a:pt x="0" y="0"/>
                </a:moveTo>
                <a:lnTo>
                  <a:pt x="2212702" y="0"/>
                </a:lnTo>
                <a:lnTo>
                  <a:pt x="2212702" y="1980368"/>
                </a:lnTo>
                <a:lnTo>
                  <a:pt x="0" y="1980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4539" y="-1179462"/>
            <a:ext cx="2591279" cy="3755476"/>
          </a:xfrm>
          <a:custGeom>
            <a:avLst/>
            <a:gdLst/>
            <a:ahLst/>
            <a:cxnLst/>
            <a:rect r="r" b="b" t="t" l="l"/>
            <a:pathLst>
              <a:path h="3755476" w="2591279">
                <a:moveTo>
                  <a:pt x="0" y="0"/>
                </a:moveTo>
                <a:lnTo>
                  <a:pt x="2591278" y="0"/>
                </a:lnTo>
                <a:lnTo>
                  <a:pt x="2591278" y="3755476"/>
                </a:lnTo>
                <a:lnTo>
                  <a:pt x="0" y="3755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1100" y="4694237"/>
            <a:ext cx="6858000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55">
                <a:solidFill>
                  <a:srgbClr val="493F3D"/>
                </a:solidFill>
                <a:latin typeface="Poppins Light"/>
              </a:rPr>
              <a:t>Positive results</a:t>
            </a:r>
          </a:p>
          <a:p>
            <a:pPr algn="ctr">
              <a:lnSpc>
                <a:spcPts val="4199"/>
              </a:lnSpc>
            </a:pPr>
            <a:r>
              <a:rPr lang="en-US" sz="2799" spc="55">
                <a:solidFill>
                  <a:srgbClr val="493F3D"/>
                </a:solidFill>
                <a:latin typeface="Poppins Light"/>
              </a:rPr>
              <a:t>Increase Revenue</a:t>
            </a:r>
          </a:p>
          <a:p>
            <a:pPr algn="ctr">
              <a:lnSpc>
                <a:spcPts val="4199"/>
              </a:lnSpc>
            </a:pPr>
            <a:r>
              <a:rPr lang="en-US" sz="2799" spc="55">
                <a:solidFill>
                  <a:srgbClr val="493F3D"/>
                </a:solidFill>
                <a:latin typeface="Poppins Light"/>
              </a:rPr>
              <a:t>Increase customer satisfaction 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35308">
            <a:off x="523396" y="-4431722"/>
            <a:ext cx="17241208" cy="7758544"/>
          </a:xfrm>
          <a:custGeom>
            <a:avLst/>
            <a:gdLst/>
            <a:ahLst/>
            <a:cxnLst/>
            <a:rect r="r" b="b" t="t" l="l"/>
            <a:pathLst>
              <a:path h="7758544" w="17241208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211444" y="4527871"/>
            <a:ext cx="1889785" cy="1823643"/>
          </a:xfrm>
          <a:custGeom>
            <a:avLst/>
            <a:gdLst/>
            <a:ahLst/>
            <a:cxnLst/>
            <a:rect r="r" b="b" t="t" l="l"/>
            <a:pathLst>
              <a:path h="1823643" w="1889785">
                <a:moveTo>
                  <a:pt x="0" y="0"/>
                </a:moveTo>
                <a:lnTo>
                  <a:pt x="1889785" y="0"/>
                </a:lnTo>
                <a:lnTo>
                  <a:pt x="1889785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3656" y="4527871"/>
            <a:ext cx="1889785" cy="1823643"/>
          </a:xfrm>
          <a:custGeom>
            <a:avLst/>
            <a:gdLst/>
            <a:ahLst/>
            <a:cxnLst/>
            <a:rect r="r" b="b" t="t" l="l"/>
            <a:pathLst>
              <a:path h="1823643" w="1889785">
                <a:moveTo>
                  <a:pt x="0" y="0"/>
                </a:moveTo>
                <a:lnTo>
                  <a:pt x="1889786" y="0"/>
                </a:lnTo>
                <a:lnTo>
                  <a:pt x="1889786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2529231" y="4527871"/>
            <a:ext cx="1889785" cy="1823643"/>
          </a:xfrm>
          <a:custGeom>
            <a:avLst/>
            <a:gdLst/>
            <a:ahLst/>
            <a:cxnLst/>
            <a:rect r="r" b="b" t="t" l="l"/>
            <a:pathLst>
              <a:path h="1823643" w="1889785">
                <a:moveTo>
                  <a:pt x="0" y="0"/>
                </a:moveTo>
                <a:lnTo>
                  <a:pt x="1889786" y="0"/>
                </a:lnTo>
                <a:lnTo>
                  <a:pt x="1889786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8975831" y="9598533"/>
            <a:ext cx="2439318" cy="2024634"/>
          </a:xfrm>
          <a:custGeom>
            <a:avLst/>
            <a:gdLst/>
            <a:ahLst/>
            <a:cxnLst/>
            <a:rect r="r" b="b" t="t" l="l"/>
            <a:pathLst>
              <a:path h="2024634" w="2439318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31202">
            <a:off x="-644372" y="1818910"/>
            <a:ext cx="3472418" cy="1909830"/>
          </a:xfrm>
          <a:custGeom>
            <a:avLst/>
            <a:gdLst/>
            <a:ahLst/>
            <a:cxnLst/>
            <a:rect r="r" b="b" t="t" l="l"/>
            <a:pathLst>
              <a:path h="1909830" w="3472418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28066">
            <a:off x="17110198" y="-306494"/>
            <a:ext cx="1674423" cy="2278127"/>
          </a:xfrm>
          <a:custGeom>
            <a:avLst/>
            <a:gdLst/>
            <a:ahLst/>
            <a:cxnLst/>
            <a:rect r="r" b="b" t="t" l="l"/>
            <a:pathLst>
              <a:path h="2278127" w="1674423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93640" y="4960141"/>
            <a:ext cx="1325393" cy="959103"/>
          </a:xfrm>
          <a:custGeom>
            <a:avLst/>
            <a:gdLst/>
            <a:ahLst/>
            <a:cxnLst/>
            <a:rect r="r" b="b" t="t" l="l"/>
            <a:pathLst>
              <a:path h="959103" w="1325393">
                <a:moveTo>
                  <a:pt x="0" y="0"/>
                </a:moveTo>
                <a:lnTo>
                  <a:pt x="1325393" y="0"/>
                </a:lnTo>
                <a:lnTo>
                  <a:pt x="1325393" y="959103"/>
                </a:lnTo>
                <a:lnTo>
                  <a:pt x="0" y="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90491" y="4960141"/>
            <a:ext cx="1096117" cy="959103"/>
          </a:xfrm>
          <a:custGeom>
            <a:avLst/>
            <a:gdLst/>
            <a:ahLst/>
            <a:cxnLst/>
            <a:rect r="r" b="b" t="t" l="l"/>
            <a:pathLst>
              <a:path h="959103" w="1096117">
                <a:moveTo>
                  <a:pt x="0" y="0"/>
                </a:moveTo>
                <a:lnTo>
                  <a:pt x="1096117" y="0"/>
                </a:lnTo>
                <a:lnTo>
                  <a:pt x="1096117" y="959103"/>
                </a:lnTo>
                <a:lnTo>
                  <a:pt x="0" y="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32884" y="4798452"/>
            <a:ext cx="1282480" cy="1282480"/>
          </a:xfrm>
          <a:custGeom>
            <a:avLst/>
            <a:gdLst/>
            <a:ahLst/>
            <a:cxnLst/>
            <a:rect r="r" b="b" t="t" l="l"/>
            <a:pathLst>
              <a:path h="1282480" w="1282480">
                <a:moveTo>
                  <a:pt x="0" y="0"/>
                </a:moveTo>
                <a:lnTo>
                  <a:pt x="1282480" y="0"/>
                </a:lnTo>
                <a:lnTo>
                  <a:pt x="1282480" y="1282480"/>
                </a:lnTo>
                <a:lnTo>
                  <a:pt x="0" y="12824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63396" y="7177454"/>
            <a:ext cx="3700961" cy="133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626" spc="72">
                <a:solidFill>
                  <a:srgbClr val="493F3D"/>
                </a:solidFill>
                <a:latin typeface="Poppins Light"/>
              </a:rPr>
              <a:t>Process "Production"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5856" y="7177454"/>
            <a:ext cx="3700961" cy="133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626" spc="72">
                <a:solidFill>
                  <a:srgbClr val="493F3D"/>
                </a:solidFill>
                <a:latin typeface="Poppins Light"/>
              </a:rPr>
              <a:t>Process "Transport"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23644" y="7177454"/>
            <a:ext cx="3700961" cy="133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626" spc="72">
                <a:solidFill>
                  <a:srgbClr val="493F3D"/>
                </a:solidFill>
                <a:latin typeface="Poppins Light"/>
              </a:rPr>
              <a:t>Process "Coffee Shop"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8925" y="722313"/>
            <a:ext cx="12630150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15999" spc="-799">
                <a:solidFill>
                  <a:srgbClr val="493F3D"/>
                </a:solidFill>
                <a:latin typeface="Caveat Brush"/>
              </a:rPr>
              <a:t>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65669">
            <a:off x="14506741" y="7494570"/>
            <a:ext cx="4235546" cy="4087302"/>
          </a:xfrm>
          <a:custGeom>
            <a:avLst/>
            <a:gdLst/>
            <a:ahLst/>
            <a:cxnLst/>
            <a:rect r="r" b="b" t="t" l="l"/>
            <a:pathLst>
              <a:path h="4087302" w="4235546">
                <a:moveTo>
                  <a:pt x="0" y="0"/>
                </a:moveTo>
                <a:lnTo>
                  <a:pt x="4235545" y="0"/>
                </a:lnTo>
                <a:lnTo>
                  <a:pt x="4235545" y="4087301"/>
                </a:lnTo>
                <a:lnTo>
                  <a:pt x="0" y="408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18224">
            <a:off x="-2838450" y="-1143952"/>
            <a:ext cx="16230600" cy="6898005"/>
          </a:xfrm>
          <a:custGeom>
            <a:avLst/>
            <a:gdLst/>
            <a:ahLst/>
            <a:cxnLst/>
            <a:rect r="r" b="b" t="t" l="l"/>
            <a:pathLst>
              <a:path h="6898005" w="1623060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68880" y="6593205"/>
            <a:ext cx="4781550" cy="4781550"/>
          </a:xfrm>
          <a:custGeom>
            <a:avLst/>
            <a:gdLst/>
            <a:ahLst/>
            <a:cxnLst/>
            <a:rect r="r" b="b" t="t" l="l"/>
            <a:pathLst>
              <a:path h="4781550" w="4781550">
                <a:moveTo>
                  <a:pt x="0" y="0"/>
                </a:moveTo>
                <a:lnTo>
                  <a:pt x="4781550" y="0"/>
                </a:lnTo>
                <a:lnTo>
                  <a:pt x="4781550" y="4781550"/>
                </a:lnTo>
                <a:lnTo>
                  <a:pt x="0" y="4781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92236" y="4322445"/>
            <a:ext cx="11903529" cy="191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 spc="-719">
                <a:solidFill>
                  <a:srgbClr val="E9DABB"/>
                </a:solidFill>
                <a:latin typeface="Caveat Brush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325231">
            <a:off x="-93889" y="52388"/>
            <a:ext cx="3933825" cy="3933825"/>
          </a:xfrm>
          <a:custGeom>
            <a:avLst/>
            <a:gdLst/>
            <a:ahLst/>
            <a:cxnLst/>
            <a:rect r="r" b="b" t="t" l="l"/>
            <a:pathLst>
              <a:path h="3933825" w="3933825">
                <a:moveTo>
                  <a:pt x="0" y="0"/>
                </a:moveTo>
                <a:lnTo>
                  <a:pt x="3933825" y="0"/>
                </a:lnTo>
                <a:lnTo>
                  <a:pt x="3933825" y="3933824"/>
                </a:lnTo>
                <a:lnTo>
                  <a:pt x="0" y="3933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51850" y="876804"/>
            <a:ext cx="4402836" cy="8229600"/>
          </a:xfrm>
          <a:custGeom>
            <a:avLst/>
            <a:gdLst/>
            <a:ahLst/>
            <a:cxnLst/>
            <a:rect r="r" b="b" t="t" l="l"/>
            <a:pathLst>
              <a:path h="8229600" w="4402836">
                <a:moveTo>
                  <a:pt x="0" y="0"/>
                </a:moveTo>
                <a:lnTo>
                  <a:pt x="4402836" y="0"/>
                </a:lnTo>
                <a:lnTo>
                  <a:pt x="44028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9322">
            <a:off x="15821350" y="-257609"/>
            <a:ext cx="3833998" cy="3182218"/>
          </a:xfrm>
          <a:custGeom>
            <a:avLst/>
            <a:gdLst/>
            <a:ahLst/>
            <a:cxnLst/>
            <a:rect r="r" b="b" t="t" l="l"/>
            <a:pathLst>
              <a:path h="3182218" w="3833998">
                <a:moveTo>
                  <a:pt x="0" y="0"/>
                </a:moveTo>
                <a:lnTo>
                  <a:pt x="3833998" y="0"/>
                </a:lnTo>
                <a:lnTo>
                  <a:pt x="3833998" y="3182218"/>
                </a:lnTo>
                <a:lnTo>
                  <a:pt x="0" y="318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14289">
            <a:off x="-951730" y="-1430275"/>
            <a:ext cx="3425809" cy="2860550"/>
          </a:xfrm>
          <a:custGeom>
            <a:avLst/>
            <a:gdLst/>
            <a:ahLst/>
            <a:cxnLst/>
            <a:rect r="r" b="b" t="t" l="l"/>
            <a:pathLst>
              <a:path h="2860550" w="3425809">
                <a:moveTo>
                  <a:pt x="0" y="0"/>
                </a:moveTo>
                <a:lnTo>
                  <a:pt x="3425809" y="0"/>
                </a:lnTo>
                <a:lnTo>
                  <a:pt x="3425809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94812">
            <a:off x="-1631098" y="-484703"/>
            <a:ext cx="4117828" cy="2264806"/>
          </a:xfrm>
          <a:custGeom>
            <a:avLst/>
            <a:gdLst/>
            <a:ahLst/>
            <a:cxnLst/>
            <a:rect r="r" b="b" t="t" l="l"/>
            <a:pathLst>
              <a:path h="2264806" w="4117828">
                <a:moveTo>
                  <a:pt x="0" y="0"/>
                </a:moveTo>
                <a:lnTo>
                  <a:pt x="4117829" y="0"/>
                </a:lnTo>
                <a:lnTo>
                  <a:pt x="4117829" y="2264806"/>
                </a:lnTo>
                <a:lnTo>
                  <a:pt x="0" y="2264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93298">
            <a:off x="7494958" y="8075197"/>
            <a:ext cx="3336780" cy="3336780"/>
          </a:xfrm>
          <a:custGeom>
            <a:avLst/>
            <a:gdLst/>
            <a:ahLst/>
            <a:cxnLst/>
            <a:rect r="r" b="b" t="t" l="l"/>
            <a:pathLst>
              <a:path h="3336780" w="3336780">
                <a:moveTo>
                  <a:pt x="0" y="0"/>
                </a:moveTo>
                <a:lnTo>
                  <a:pt x="3336780" y="0"/>
                </a:lnTo>
                <a:lnTo>
                  <a:pt x="3336780" y="3336780"/>
                </a:lnTo>
                <a:lnTo>
                  <a:pt x="0" y="3336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98529" y="2090157"/>
            <a:ext cx="2587821" cy="2650824"/>
            <a:chOff x="0" y="0"/>
            <a:chExt cx="2086610" cy="2137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2"/>
              <a:stretch>
                <a:fillRect l="-40118" t="0" r="-134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50743" y="2286533"/>
            <a:ext cx="2586514" cy="2454447"/>
            <a:chOff x="0" y="0"/>
            <a:chExt cx="2636520" cy="2501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1430" y="-7620"/>
              <a:ext cx="2694940" cy="2532380"/>
            </a:xfrm>
            <a:custGeom>
              <a:avLst/>
              <a:gdLst/>
              <a:ahLst/>
              <a:cxnLst/>
              <a:rect r="r" b="b" t="t" l="l"/>
              <a:pathLst>
                <a:path h="2532380" w="269494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13"/>
              <a:stretch>
                <a:fillRect l="-8263" t="0" r="-342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99507" y="1940934"/>
            <a:ext cx="2653854" cy="2718464"/>
            <a:chOff x="0" y="0"/>
            <a:chExt cx="2086610" cy="21374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4"/>
              <a:stretch>
                <a:fillRect l="-26776" t="0" r="-2677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044392" y="6495193"/>
            <a:ext cx="3458558" cy="2611211"/>
          </a:xfrm>
          <a:custGeom>
            <a:avLst/>
            <a:gdLst/>
            <a:ahLst/>
            <a:cxnLst/>
            <a:rect r="r" b="b" t="t" l="l"/>
            <a:pathLst>
              <a:path h="2611211" w="3458558">
                <a:moveTo>
                  <a:pt x="0" y="0"/>
                </a:moveTo>
                <a:lnTo>
                  <a:pt x="3458558" y="0"/>
                </a:lnTo>
                <a:lnTo>
                  <a:pt x="3458558" y="2611211"/>
                </a:lnTo>
                <a:lnTo>
                  <a:pt x="0" y="26112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86350" y="764914"/>
            <a:ext cx="811530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493F3D"/>
                </a:solidFill>
                <a:latin typeface="Caveat Brush"/>
              </a:rPr>
              <a:t>Production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8529" y="4896354"/>
            <a:ext cx="2586514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Chocolate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17289" y="4896354"/>
            <a:ext cx="1653421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Dough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13399" y="4774435"/>
            <a:ext cx="2523411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Hazelnuts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95862" y="5463035"/>
            <a:ext cx="2547819" cy="47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λ =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1223" y="5463035"/>
            <a:ext cx="2564249" cy="47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λ =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88277" y="5341115"/>
            <a:ext cx="2549247" cy="47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λ =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99602" y="8887082"/>
            <a:ext cx="2689741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Machine 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9509" y="9453763"/>
            <a:ext cx="3385899" cy="47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 Bold"/>
              </a:rPr>
              <a:t>U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(a,b)     a,b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 =5,35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067876" y="6297644"/>
            <a:ext cx="3458558" cy="2611211"/>
          </a:xfrm>
          <a:custGeom>
            <a:avLst/>
            <a:gdLst/>
            <a:ahLst/>
            <a:cxnLst/>
            <a:rect r="r" b="b" t="t" l="l"/>
            <a:pathLst>
              <a:path h="2611211" w="3458558">
                <a:moveTo>
                  <a:pt x="0" y="0"/>
                </a:moveTo>
                <a:lnTo>
                  <a:pt x="3458558" y="0"/>
                </a:lnTo>
                <a:lnTo>
                  <a:pt x="3458558" y="2611212"/>
                </a:lnTo>
                <a:lnTo>
                  <a:pt x="0" y="2611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223324" y="8689533"/>
            <a:ext cx="2689265" cy="64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626" spc="72">
                <a:solidFill>
                  <a:srgbClr val="493F3D"/>
                </a:solidFill>
                <a:latin typeface="Poppins Bold"/>
              </a:rPr>
              <a:t>Machine 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52992" y="9256214"/>
            <a:ext cx="3385899" cy="47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 Bold"/>
              </a:rPr>
              <a:t>U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(a,b)     a,b</a:t>
            </a:r>
            <a:r>
              <a:rPr lang="en-US" sz="2630" spc="52">
                <a:solidFill>
                  <a:srgbClr val="493F3D"/>
                </a:solidFill>
                <a:latin typeface="Poppins Light"/>
              </a:rPr>
              <a:t> =5,35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77155" y="7329502"/>
            <a:ext cx="2000012" cy="14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 Bold"/>
              </a:rPr>
              <a:t>Needs:</a:t>
            </a:r>
          </a:p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1 dough</a:t>
            </a:r>
          </a:p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2 chocolate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526434" y="7031750"/>
            <a:ext cx="1925122" cy="14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 Bold"/>
              </a:rPr>
              <a:t>Needs:</a:t>
            </a:r>
          </a:p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1 dough</a:t>
            </a:r>
          </a:p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/>
              </a:rPr>
              <a:t>3 Hazelnuts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00273">
            <a:off x="15669850" y="4262863"/>
            <a:ext cx="4358245" cy="8146253"/>
          </a:xfrm>
          <a:custGeom>
            <a:avLst/>
            <a:gdLst/>
            <a:ahLst/>
            <a:cxnLst/>
            <a:rect r="r" b="b" t="t" l="l"/>
            <a:pathLst>
              <a:path h="8146253" w="4358245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91157">
            <a:off x="15224829" y="7457874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3677">
            <a:off x="-15298" y="6840615"/>
            <a:ext cx="5311634" cy="4435214"/>
          </a:xfrm>
          <a:custGeom>
            <a:avLst/>
            <a:gdLst/>
            <a:ahLst/>
            <a:cxnLst/>
            <a:rect r="r" b="b" t="t" l="l"/>
            <a:pathLst>
              <a:path h="4435214" w="531163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3872">
            <a:off x="116970" y="6699180"/>
            <a:ext cx="4006563" cy="3585874"/>
          </a:xfrm>
          <a:custGeom>
            <a:avLst/>
            <a:gdLst/>
            <a:ahLst/>
            <a:cxnLst/>
            <a:rect r="r" b="b" t="t" l="l"/>
            <a:pathLst>
              <a:path h="3585874" w="4006563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6644" y="1878599"/>
            <a:ext cx="11274712" cy="7613747"/>
          </a:xfrm>
          <a:custGeom>
            <a:avLst/>
            <a:gdLst/>
            <a:ahLst/>
            <a:cxnLst/>
            <a:rect r="r" b="b" t="t" l="l"/>
            <a:pathLst>
              <a:path h="7613747" w="11274712">
                <a:moveTo>
                  <a:pt x="0" y="0"/>
                </a:moveTo>
                <a:lnTo>
                  <a:pt x="11274712" y="0"/>
                </a:lnTo>
                <a:lnTo>
                  <a:pt x="11274712" y="7613747"/>
                </a:lnTo>
                <a:lnTo>
                  <a:pt x="0" y="7613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86350" y="521653"/>
            <a:ext cx="811530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Production Simulation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7021">
            <a:off x="1028700" y="-3823335"/>
            <a:ext cx="16230600" cy="7303770"/>
          </a:xfrm>
          <a:custGeom>
            <a:avLst/>
            <a:gdLst/>
            <a:ahLst/>
            <a:cxnLst/>
            <a:rect r="r" b="b" t="t" l="l"/>
            <a:pathLst>
              <a:path h="7303770" w="16230600">
                <a:moveTo>
                  <a:pt x="0" y="0"/>
                </a:moveTo>
                <a:lnTo>
                  <a:pt x="16230600" y="0"/>
                </a:lnTo>
                <a:lnTo>
                  <a:pt x="16230600" y="7303770"/>
                </a:lnTo>
                <a:lnTo>
                  <a:pt x="0" y="730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56969">
            <a:off x="-84916" y="-428506"/>
            <a:ext cx="3511340" cy="2914412"/>
          </a:xfrm>
          <a:custGeom>
            <a:avLst/>
            <a:gdLst/>
            <a:ahLst/>
            <a:cxnLst/>
            <a:rect r="r" b="b" t="t" l="l"/>
            <a:pathLst>
              <a:path h="2914412" w="3511340">
                <a:moveTo>
                  <a:pt x="0" y="0"/>
                </a:moveTo>
                <a:lnTo>
                  <a:pt x="3511339" y="0"/>
                </a:lnTo>
                <a:lnTo>
                  <a:pt x="3511339" y="2914412"/>
                </a:lnTo>
                <a:lnTo>
                  <a:pt x="0" y="2914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2050" y="1183254"/>
            <a:ext cx="2224754" cy="3224281"/>
          </a:xfrm>
          <a:custGeom>
            <a:avLst/>
            <a:gdLst/>
            <a:ahLst/>
            <a:cxnLst/>
            <a:rect r="r" b="b" t="t" l="l"/>
            <a:pathLst>
              <a:path h="3224281" w="2224754">
                <a:moveTo>
                  <a:pt x="0" y="0"/>
                </a:moveTo>
                <a:lnTo>
                  <a:pt x="2224754" y="0"/>
                </a:lnTo>
                <a:lnTo>
                  <a:pt x="2224754" y="3224281"/>
                </a:lnTo>
                <a:lnTo>
                  <a:pt x="0" y="3224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486327">
            <a:off x="7103516" y="9429750"/>
            <a:ext cx="6202261" cy="1860678"/>
          </a:xfrm>
          <a:custGeom>
            <a:avLst/>
            <a:gdLst/>
            <a:ahLst/>
            <a:cxnLst/>
            <a:rect r="r" b="b" t="t" l="l"/>
            <a:pathLst>
              <a:path h="1860678" w="6202261">
                <a:moveTo>
                  <a:pt x="0" y="0"/>
                </a:moveTo>
                <a:lnTo>
                  <a:pt x="6202260" y="0"/>
                </a:lnTo>
                <a:lnTo>
                  <a:pt x="6202260" y="1860678"/>
                </a:lnTo>
                <a:lnTo>
                  <a:pt x="0" y="1860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48928" y="5143500"/>
            <a:ext cx="13590144" cy="2146110"/>
          </a:xfrm>
          <a:custGeom>
            <a:avLst/>
            <a:gdLst/>
            <a:ahLst/>
            <a:cxnLst/>
            <a:rect r="r" b="b" t="t" l="l"/>
            <a:pathLst>
              <a:path h="2146110" w="13590144">
                <a:moveTo>
                  <a:pt x="0" y="0"/>
                </a:moveTo>
                <a:lnTo>
                  <a:pt x="13590144" y="0"/>
                </a:lnTo>
                <a:lnTo>
                  <a:pt x="13590144" y="2146110"/>
                </a:lnTo>
                <a:lnTo>
                  <a:pt x="0" y="2146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6493" y="6055315"/>
            <a:ext cx="2363643" cy="1822960"/>
          </a:xfrm>
          <a:custGeom>
            <a:avLst/>
            <a:gdLst/>
            <a:ahLst/>
            <a:cxnLst/>
            <a:rect r="r" b="b" t="t" l="l"/>
            <a:pathLst>
              <a:path h="1822960" w="2363643">
                <a:moveTo>
                  <a:pt x="0" y="0"/>
                </a:moveTo>
                <a:lnTo>
                  <a:pt x="2363643" y="0"/>
                </a:lnTo>
                <a:lnTo>
                  <a:pt x="2363643" y="1822960"/>
                </a:lnTo>
                <a:lnTo>
                  <a:pt x="0" y="1822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7768" y="6216555"/>
            <a:ext cx="2022706" cy="1500480"/>
          </a:xfrm>
          <a:custGeom>
            <a:avLst/>
            <a:gdLst/>
            <a:ahLst/>
            <a:cxnLst/>
            <a:rect r="r" b="b" t="t" l="l"/>
            <a:pathLst>
              <a:path h="1500480" w="2022706">
                <a:moveTo>
                  <a:pt x="0" y="0"/>
                </a:moveTo>
                <a:lnTo>
                  <a:pt x="2022706" y="0"/>
                </a:lnTo>
                <a:lnTo>
                  <a:pt x="2022706" y="1500480"/>
                </a:lnTo>
                <a:lnTo>
                  <a:pt x="0" y="15004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5773" y="6421743"/>
            <a:ext cx="1735734" cy="1735734"/>
          </a:xfrm>
          <a:custGeom>
            <a:avLst/>
            <a:gdLst/>
            <a:ahLst/>
            <a:cxnLst/>
            <a:rect r="r" b="b" t="t" l="l"/>
            <a:pathLst>
              <a:path h="1735734" w="1735734">
                <a:moveTo>
                  <a:pt x="0" y="0"/>
                </a:moveTo>
                <a:lnTo>
                  <a:pt x="1735734" y="0"/>
                </a:lnTo>
                <a:lnTo>
                  <a:pt x="1735734" y="1735734"/>
                </a:lnTo>
                <a:lnTo>
                  <a:pt x="0" y="173573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8441982"/>
            <a:ext cx="5059624" cy="833151"/>
            <a:chOff x="0" y="0"/>
            <a:chExt cx="6746165" cy="11108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6746165" cy="524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 spc="48">
                  <a:solidFill>
                    <a:srgbClr val="DD5E3E"/>
                  </a:solidFill>
                  <a:latin typeface="Poppins Medium"/>
                </a:rPr>
                <a:t>Outward journey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21964"/>
              <a:ext cx="6746165" cy="48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sz="2124" spc="42">
                  <a:solidFill>
                    <a:srgbClr val="E9DABB"/>
                  </a:solidFill>
                  <a:latin typeface="Poppins Light"/>
                </a:rPr>
                <a:t>Triang (a, b, c) a, b, c = 5,20,10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41507" y="468132"/>
            <a:ext cx="11604986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15999" spc="-799">
                <a:solidFill>
                  <a:srgbClr val="493F3D"/>
                </a:solidFill>
                <a:latin typeface="Caveat Brush"/>
              </a:rPr>
              <a:t>Transport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228376" y="8441982"/>
            <a:ext cx="5059624" cy="833151"/>
            <a:chOff x="0" y="0"/>
            <a:chExt cx="6746165" cy="111086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746165" cy="524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 spc="48">
                  <a:solidFill>
                    <a:srgbClr val="DD5E3E"/>
                  </a:solidFill>
                  <a:latin typeface="Poppins Medium"/>
                </a:rPr>
                <a:t>Return journey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1964"/>
              <a:ext cx="6746165" cy="48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  <a:r>
                <a:rPr lang="en-US" sz="2124" spc="42">
                  <a:solidFill>
                    <a:srgbClr val="E9DABB"/>
                  </a:solidFill>
                  <a:latin typeface="Poppins Light"/>
                </a:rPr>
                <a:t>Triang (a, b, c) a, b, c = 5,20,10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80884" y="4725839"/>
            <a:ext cx="5059624" cy="835322"/>
            <a:chOff x="0" y="0"/>
            <a:chExt cx="6746165" cy="111376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6746165" cy="527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 spc="48">
                  <a:solidFill>
                    <a:srgbClr val="E9DABB"/>
                  </a:solidFill>
                  <a:latin typeface="Poppins Medium Bold"/>
                </a:rPr>
                <a:t>Warehouse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24859"/>
              <a:ext cx="6746165" cy="48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98503" y="4533581"/>
            <a:ext cx="5059624" cy="835322"/>
            <a:chOff x="0" y="0"/>
            <a:chExt cx="6746165" cy="111376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6746165" cy="527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 spc="48">
                  <a:solidFill>
                    <a:srgbClr val="E9DABB"/>
                  </a:solidFill>
                  <a:latin typeface="Poppins Medium Bold"/>
                </a:rPr>
                <a:t>Coffee Shop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24859"/>
              <a:ext cx="6746165" cy="48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00273">
            <a:off x="15669850" y="4262863"/>
            <a:ext cx="4358245" cy="8146253"/>
          </a:xfrm>
          <a:custGeom>
            <a:avLst/>
            <a:gdLst/>
            <a:ahLst/>
            <a:cxnLst/>
            <a:rect r="r" b="b" t="t" l="l"/>
            <a:pathLst>
              <a:path h="8146253" w="4358245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91157">
            <a:off x="15224829" y="7457874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3677">
            <a:off x="-15298" y="6840615"/>
            <a:ext cx="5311634" cy="4435214"/>
          </a:xfrm>
          <a:custGeom>
            <a:avLst/>
            <a:gdLst/>
            <a:ahLst/>
            <a:cxnLst/>
            <a:rect r="r" b="b" t="t" l="l"/>
            <a:pathLst>
              <a:path h="4435214" w="531163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3872">
            <a:off x="116970" y="6699180"/>
            <a:ext cx="4006563" cy="3585874"/>
          </a:xfrm>
          <a:custGeom>
            <a:avLst/>
            <a:gdLst/>
            <a:ahLst/>
            <a:cxnLst/>
            <a:rect r="r" b="b" t="t" l="l"/>
            <a:pathLst>
              <a:path h="3585874" w="4006563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244" y="2023831"/>
            <a:ext cx="14667750" cy="7034391"/>
          </a:xfrm>
          <a:custGeom>
            <a:avLst/>
            <a:gdLst/>
            <a:ahLst/>
            <a:cxnLst/>
            <a:rect r="r" b="b" t="t" l="l"/>
            <a:pathLst>
              <a:path h="7034391" w="14667750">
                <a:moveTo>
                  <a:pt x="0" y="0"/>
                </a:moveTo>
                <a:lnTo>
                  <a:pt x="14667750" y="0"/>
                </a:lnTo>
                <a:lnTo>
                  <a:pt x="14667750" y="7034391"/>
                </a:lnTo>
                <a:lnTo>
                  <a:pt x="0" y="7034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86350" y="521653"/>
            <a:ext cx="811530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Transport Simulation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35308">
            <a:off x="523396" y="-4431722"/>
            <a:ext cx="17241208" cy="7758544"/>
          </a:xfrm>
          <a:custGeom>
            <a:avLst/>
            <a:gdLst/>
            <a:ahLst/>
            <a:cxnLst/>
            <a:rect r="r" b="b" t="t" l="l"/>
            <a:pathLst>
              <a:path h="7758544" w="17241208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7257069" y="9274683"/>
            <a:ext cx="2439318" cy="2024634"/>
          </a:xfrm>
          <a:custGeom>
            <a:avLst/>
            <a:gdLst/>
            <a:ahLst/>
            <a:cxnLst/>
            <a:rect r="r" b="b" t="t" l="l"/>
            <a:pathLst>
              <a:path h="2024634" w="2439318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31202">
            <a:off x="-644372" y="1818910"/>
            <a:ext cx="3472418" cy="1909830"/>
          </a:xfrm>
          <a:custGeom>
            <a:avLst/>
            <a:gdLst/>
            <a:ahLst/>
            <a:cxnLst/>
            <a:rect r="r" b="b" t="t" l="l"/>
            <a:pathLst>
              <a:path h="1909830" w="3472418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28066">
            <a:off x="17110198" y="-306494"/>
            <a:ext cx="1674423" cy="2278127"/>
          </a:xfrm>
          <a:custGeom>
            <a:avLst/>
            <a:gdLst/>
            <a:ahLst/>
            <a:cxnLst/>
            <a:rect r="r" b="b" t="t" l="l"/>
            <a:pathLst>
              <a:path h="2278127" w="1674423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0264" y="4355559"/>
            <a:ext cx="2376900" cy="2100585"/>
          </a:xfrm>
          <a:custGeom>
            <a:avLst/>
            <a:gdLst/>
            <a:ahLst/>
            <a:cxnLst/>
            <a:rect r="r" b="b" t="t" l="l"/>
            <a:pathLst>
              <a:path h="2100585" w="2376900">
                <a:moveTo>
                  <a:pt x="0" y="0"/>
                </a:moveTo>
                <a:lnTo>
                  <a:pt x="2376900" y="0"/>
                </a:lnTo>
                <a:lnTo>
                  <a:pt x="2376900" y="2100586"/>
                </a:lnTo>
                <a:lnTo>
                  <a:pt x="0" y="2100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759" y="4652799"/>
            <a:ext cx="2361375" cy="1883197"/>
          </a:xfrm>
          <a:custGeom>
            <a:avLst/>
            <a:gdLst/>
            <a:ahLst/>
            <a:cxnLst/>
            <a:rect r="r" b="b" t="t" l="l"/>
            <a:pathLst>
              <a:path h="1883197" w="2361375">
                <a:moveTo>
                  <a:pt x="0" y="0"/>
                </a:moveTo>
                <a:lnTo>
                  <a:pt x="2361375" y="0"/>
                </a:lnTo>
                <a:lnTo>
                  <a:pt x="2361375" y="1883196"/>
                </a:lnTo>
                <a:lnTo>
                  <a:pt x="0" y="1883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93188" y="7870005"/>
            <a:ext cx="1287480" cy="1677499"/>
          </a:xfrm>
          <a:custGeom>
            <a:avLst/>
            <a:gdLst/>
            <a:ahLst/>
            <a:cxnLst/>
            <a:rect r="r" b="b" t="t" l="l"/>
            <a:pathLst>
              <a:path h="1677499" w="1287480">
                <a:moveTo>
                  <a:pt x="0" y="0"/>
                </a:moveTo>
                <a:lnTo>
                  <a:pt x="1287481" y="0"/>
                </a:lnTo>
                <a:lnTo>
                  <a:pt x="1287481" y="1677499"/>
                </a:lnTo>
                <a:lnTo>
                  <a:pt x="0" y="16774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83053" y="4355559"/>
            <a:ext cx="2256937" cy="2477675"/>
          </a:xfrm>
          <a:custGeom>
            <a:avLst/>
            <a:gdLst/>
            <a:ahLst/>
            <a:cxnLst/>
            <a:rect r="r" b="b" t="t" l="l"/>
            <a:pathLst>
              <a:path h="2477675" w="2256937">
                <a:moveTo>
                  <a:pt x="0" y="0"/>
                </a:moveTo>
                <a:lnTo>
                  <a:pt x="2256936" y="0"/>
                </a:lnTo>
                <a:lnTo>
                  <a:pt x="2256936" y="2477675"/>
                </a:lnTo>
                <a:lnTo>
                  <a:pt x="0" y="24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9207" y="7962719"/>
            <a:ext cx="1287480" cy="1677499"/>
          </a:xfrm>
          <a:custGeom>
            <a:avLst/>
            <a:gdLst/>
            <a:ahLst/>
            <a:cxnLst/>
            <a:rect r="r" b="b" t="t" l="l"/>
            <a:pathLst>
              <a:path h="1677499" w="1287480">
                <a:moveTo>
                  <a:pt x="0" y="0"/>
                </a:moveTo>
                <a:lnTo>
                  <a:pt x="1287480" y="0"/>
                </a:lnTo>
                <a:lnTo>
                  <a:pt x="1287480" y="1677498"/>
                </a:lnTo>
                <a:lnTo>
                  <a:pt x="0" y="16774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37630" y="3610039"/>
            <a:ext cx="2477768" cy="2180436"/>
          </a:xfrm>
          <a:custGeom>
            <a:avLst/>
            <a:gdLst/>
            <a:ahLst/>
            <a:cxnLst/>
            <a:rect r="r" b="b" t="t" l="l"/>
            <a:pathLst>
              <a:path h="2180436" w="2477768">
                <a:moveTo>
                  <a:pt x="0" y="0"/>
                </a:moveTo>
                <a:lnTo>
                  <a:pt x="2477768" y="0"/>
                </a:lnTo>
                <a:lnTo>
                  <a:pt x="2477768" y="2180436"/>
                </a:lnTo>
                <a:lnTo>
                  <a:pt x="0" y="2180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92820" y="4700257"/>
            <a:ext cx="1962152" cy="2205698"/>
          </a:xfrm>
          <a:custGeom>
            <a:avLst/>
            <a:gdLst/>
            <a:ahLst/>
            <a:cxnLst/>
            <a:rect r="r" b="b" t="t" l="l"/>
            <a:pathLst>
              <a:path h="2205698" w="1962152">
                <a:moveTo>
                  <a:pt x="0" y="0"/>
                </a:moveTo>
                <a:lnTo>
                  <a:pt x="1962152" y="0"/>
                </a:lnTo>
                <a:lnTo>
                  <a:pt x="1962152" y="2205697"/>
                </a:lnTo>
                <a:lnTo>
                  <a:pt x="0" y="22056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80669" y="6079055"/>
            <a:ext cx="318641" cy="754180"/>
          </a:xfrm>
          <a:custGeom>
            <a:avLst/>
            <a:gdLst/>
            <a:ahLst/>
            <a:cxnLst/>
            <a:rect r="r" b="b" t="t" l="l"/>
            <a:pathLst>
              <a:path h="754180" w="318641">
                <a:moveTo>
                  <a:pt x="0" y="0"/>
                </a:moveTo>
                <a:lnTo>
                  <a:pt x="318641" y="0"/>
                </a:lnTo>
                <a:lnTo>
                  <a:pt x="318641" y="754179"/>
                </a:lnTo>
                <a:lnTo>
                  <a:pt x="0" y="7541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4529283" y="8506453"/>
            <a:ext cx="1859584" cy="1164564"/>
          </a:xfrm>
          <a:custGeom>
            <a:avLst/>
            <a:gdLst/>
            <a:ahLst/>
            <a:cxnLst/>
            <a:rect r="r" b="b" t="t" l="l"/>
            <a:pathLst>
              <a:path h="1164564" w="1859584">
                <a:moveTo>
                  <a:pt x="0" y="0"/>
                </a:moveTo>
                <a:lnTo>
                  <a:pt x="1859584" y="0"/>
                </a:lnTo>
                <a:lnTo>
                  <a:pt x="1859584" y="1164564"/>
                </a:lnTo>
                <a:lnTo>
                  <a:pt x="0" y="11645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28925" y="511785"/>
            <a:ext cx="12630150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15999" spc="-799">
                <a:solidFill>
                  <a:srgbClr val="DD5E3E"/>
                </a:solidFill>
                <a:latin typeface="Caveat Brush"/>
              </a:rPr>
              <a:t>Coffee Shop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9772" y="6747509"/>
            <a:ext cx="1933456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Customer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338" y="7323715"/>
            <a:ext cx="3508296" cy="135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 Bold"/>
              </a:rPr>
              <a:t>Arrival </a:t>
            </a:r>
            <a:r>
              <a:rPr lang="en-US" sz="1830" spc="36">
                <a:solidFill>
                  <a:srgbClr val="493F3D"/>
                </a:solidFill>
                <a:latin typeface="Poppins Light"/>
              </a:rPr>
              <a:t>: 5 per min</a:t>
            </a:r>
          </a:p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 Bold"/>
              </a:rPr>
              <a:t>Preferences</a:t>
            </a:r>
            <a:r>
              <a:rPr lang="en-US" sz="1830" spc="36">
                <a:solidFill>
                  <a:srgbClr val="493F3D"/>
                </a:solidFill>
                <a:latin typeface="Poppins Light"/>
              </a:rPr>
              <a:t>:</a:t>
            </a:r>
          </a:p>
          <a:p>
            <a:pPr algn="ctr"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Chocolate: 40% Hazelnut: 60%</a:t>
            </a: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Coffee: 70%      Espresso: 30%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40193" y="6905067"/>
            <a:ext cx="2320766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Dining Area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2529" y="7481273"/>
            <a:ext cx="4152067" cy="67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Triang (a, b, c) a, b, c = 5,15,20</a:t>
            </a: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  <a:ea typeface="Poppins Light"/>
              </a:rPr>
              <a:t>Clean Time: Gamma (𝛼,B) 𝛼,B = 5,1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20507" y="6903653"/>
            <a:ext cx="982027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Shelf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74500" y="6636953"/>
            <a:ext cx="3491805" cy="51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9"/>
              </a:lnSpc>
              <a:spcBef>
                <a:spcPct val="0"/>
              </a:spcBef>
            </a:pPr>
            <a:r>
              <a:rPr lang="en-US" sz="2826" spc="56">
                <a:solidFill>
                  <a:srgbClr val="493F3D"/>
                </a:solidFill>
                <a:latin typeface="Poppins Bold"/>
              </a:rPr>
              <a:t>Customer 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0264" y="7652723"/>
            <a:ext cx="2636101" cy="3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  <a:ea typeface="Poppins Light"/>
              </a:rPr>
              <a:t>N(𝜇,</a:t>
            </a:r>
            <a:r>
              <a:rPr lang="en-US" sz="1830" spc="36">
                <a:solidFill>
                  <a:srgbClr val="493F3D"/>
                </a:solidFill>
                <a:latin typeface="Poppins Light"/>
              </a:rPr>
              <a:t>σ2</a:t>
            </a:r>
            <a:r>
              <a:rPr lang="en-US" sz="1830" spc="36">
                <a:solidFill>
                  <a:srgbClr val="493F3D"/>
                </a:solidFill>
                <a:latin typeface="Poppins Light"/>
                <a:ea typeface="Poppins Light"/>
              </a:rPr>
              <a:t>) 𝜇,</a:t>
            </a:r>
            <a:r>
              <a:rPr lang="en-US" sz="1830" spc="36">
                <a:solidFill>
                  <a:srgbClr val="493F3D"/>
                </a:solidFill>
                <a:latin typeface="Poppins Light"/>
              </a:rPr>
              <a:t>σ2 =2,17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67781" y="7357938"/>
            <a:ext cx="1714262" cy="3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Matching area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11571" y="9583067"/>
            <a:ext cx="2026682" cy="3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After 10 min goes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43911" y="9613867"/>
            <a:ext cx="1952982" cy="3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After 5 min goes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06233" y="3070834"/>
            <a:ext cx="911439" cy="34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5"/>
              </a:lnSpc>
              <a:spcBef>
                <a:spcPct val="0"/>
              </a:spcBef>
            </a:pPr>
            <a:r>
              <a:rPr lang="en-US" sz="1977" spc="39">
                <a:solidFill>
                  <a:srgbClr val="493F3D"/>
                </a:solidFill>
                <a:latin typeface="Poppins Bold"/>
              </a:rPr>
              <a:t>Prices: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7218" y="3406738"/>
            <a:ext cx="2029469" cy="94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/>
              </a:rPr>
              <a:t>Chocolate Cookie:     €5</a:t>
            </a:r>
          </a:p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/>
              </a:rPr>
              <a:t>Hazelnut Cookie:        €5</a:t>
            </a:r>
          </a:p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/>
              </a:rPr>
              <a:t>Coffee:                      €5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80" spc="25">
                <a:solidFill>
                  <a:srgbClr val="493F3D"/>
                </a:solidFill>
                <a:latin typeface="Poppins Light"/>
              </a:rPr>
              <a:t>Espresso:                   €3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83370" y="9699592"/>
            <a:ext cx="2496860" cy="33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/>
              </a:rPr>
              <a:t>30% Queue up again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00273">
            <a:off x="15669850" y="4262863"/>
            <a:ext cx="4358245" cy="8146253"/>
          </a:xfrm>
          <a:custGeom>
            <a:avLst/>
            <a:gdLst/>
            <a:ahLst/>
            <a:cxnLst/>
            <a:rect r="r" b="b" t="t" l="l"/>
            <a:pathLst>
              <a:path h="8146253" w="4358245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91157">
            <a:off x="15224829" y="7457874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3677">
            <a:off x="-15298" y="6840615"/>
            <a:ext cx="5311634" cy="4435214"/>
          </a:xfrm>
          <a:custGeom>
            <a:avLst/>
            <a:gdLst/>
            <a:ahLst/>
            <a:cxnLst/>
            <a:rect r="r" b="b" t="t" l="l"/>
            <a:pathLst>
              <a:path h="4435214" w="531163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3872">
            <a:off x="116970" y="6699180"/>
            <a:ext cx="4006563" cy="3585874"/>
          </a:xfrm>
          <a:custGeom>
            <a:avLst/>
            <a:gdLst/>
            <a:ahLst/>
            <a:cxnLst/>
            <a:rect r="r" b="b" t="t" l="l"/>
            <a:pathLst>
              <a:path h="3585874" w="4006563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3829" y="1964511"/>
            <a:ext cx="11960343" cy="7527835"/>
          </a:xfrm>
          <a:custGeom>
            <a:avLst/>
            <a:gdLst/>
            <a:ahLst/>
            <a:cxnLst/>
            <a:rect r="r" b="b" t="t" l="l"/>
            <a:pathLst>
              <a:path h="7527835" w="11960343">
                <a:moveTo>
                  <a:pt x="0" y="0"/>
                </a:moveTo>
                <a:lnTo>
                  <a:pt x="11960342" y="0"/>
                </a:lnTo>
                <a:lnTo>
                  <a:pt x="11960342" y="7527835"/>
                </a:lnTo>
                <a:lnTo>
                  <a:pt x="0" y="7527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86350" y="521653"/>
            <a:ext cx="811530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Coffee Shop Simulation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F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00273">
            <a:off x="15669850" y="4262863"/>
            <a:ext cx="4358245" cy="8146253"/>
          </a:xfrm>
          <a:custGeom>
            <a:avLst/>
            <a:gdLst/>
            <a:ahLst/>
            <a:cxnLst/>
            <a:rect r="r" b="b" t="t" l="l"/>
            <a:pathLst>
              <a:path h="8146253" w="4358245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91157">
            <a:off x="15224829" y="7457874"/>
            <a:ext cx="4068942" cy="4068942"/>
          </a:xfrm>
          <a:custGeom>
            <a:avLst/>
            <a:gdLst/>
            <a:ahLst/>
            <a:cxnLst/>
            <a:rect r="r" b="b" t="t" l="l"/>
            <a:pathLst>
              <a:path h="4068942" w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3677">
            <a:off x="-15298" y="6840615"/>
            <a:ext cx="5311634" cy="4435214"/>
          </a:xfrm>
          <a:custGeom>
            <a:avLst/>
            <a:gdLst/>
            <a:ahLst/>
            <a:cxnLst/>
            <a:rect r="r" b="b" t="t" l="l"/>
            <a:pathLst>
              <a:path h="4435214" w="531163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13872">
            <a:off x="116970" y="6699180"/>
            <a:ext cx="4006563" cy="3585874"/>
          </a:xfrm>
          <a:custGeom>
            <a:avLst/>
            <a:gdLst/>
            <a:ahLst/>
            <a:cxnLst/>
            <a:rect r="r" b="b" t="t" l="l"/>
            <a:pathLst>
              <a:path h="3585874" w="4006563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8939" y="1821972"/>
            <a:ext cx="14150122" cy="7670373"/>
          </a:xfrm>
          <a:custGeom>
            <a:avLst/>
            <a:gdLst/>
            <a:ahLst/>
            <a:cxnLst/>
            <a:rect r="r" b="b" t="t" l="l"/>
            <a:pathLst>
              <a:path h="7670373" w="14150122">
                <a:moveTo>
                  <a:pt x="0" y="0"/>
                </a:moveTo>
                <a:lnTo>
                  <a:pt x="14150122" y="0"/>
                </a:lnTo>
                <a:lnTo>
                  <a:pt x="14150122" y="7670374"/>
                </a:lnTo>
                <a:lnTo>
                  <a:pt x="0" y="7670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4920" y="383619"/>
            <a:ext cx="11658160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Original Simulation Together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DAF8Nj-WRG8</dc:identifier>
  <dcterms:modified xsi:type="dcterms:W3CDTF">2011-08-01T06:04:30Z</dcterms:modified>
  <cp:revision>1</cp:revision>
  <dc:title>Team 1</dc:title>
</cp:coreProperties>
</file>